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8piIk6JyBia7RM/5C5+XSxNyU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Высшая школа телевидения (факультет)" id="90" name="Google Shape;90;p1"/>
          <p:cNvPicPr preferRelativeResize="0"/>
          <p:nvPr/>
        </p:nvPicPr>
        <p:blipFill rotWithShape="1">
          <a:blip r:embed="rId3">
            <a:alphaModFix/>
          </a:blip>
          <a:srcRect b="0" l="11322" r="12590" t="0"/>
          <a:stretch/>
        </p:blipFill>
        <p:spPr>
          <a:xfrm>
            <a:off x="2915455" y="10"/>
            <a:ext cx="9276545" cy="6857990"/>
          </a:xfrm>
          <a:custGeom>
            <a:rect b="b" l="l" r="r" t="t"/>
            <a:pathLst>
              <a:path extrusionOk="0" h="6871647" w="9276545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ctrTitle"/>
          </p:nvPr>
        </p:nvSpPr>
        <p:spPr>
          <a:xfrm>
            <a:off x="661916" y="2852381"/>
            <a:ext cx="3161940" cy="26402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ru-RU" sz="3600">
                <a:solidFill>
                  <a:srgbClr val="262626"/>
                </a:solidFill>
              </a:rPr>
              <a:t>День открытых дверей для иностранных студентов</a:t>
            </a:r>
            <a:br>
              <a:rPr lang="ru-RU" sz="3600">
                <a:solidFill>
                  <a:srgbClr val="262626"/>
                </a:solidFill>
              </a:rPr>
            </a:br>
            <a:r>
              <a:rPr lang="ru-RU" sz="3600">
                <a:solidFill>
                  <a:srgbClr val="262626"/>
                </a:solidFill>
              </a:rPr>
              <a:t>留学生开放日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661915" y="5676901"/>
            <a:ext cx="3306089" cy="66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18633" r="22241" t="0"/>
          <a:stretch/>
        </p:blipFill>
        <p:spPr>
          <a:xfrm>
            <a:off x="2" y="1587"/>
            <a:ext cx="6095999" cy="6856413"/>
          </a:xfrm>
          <a:custGeom>
            <a:rect b="b" l="l" r="r" t="t"/>
            <a:pathLst>
              <a:path extrusionOk="0" h="6856413" w="6649908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9" name="Google Shape;99;p2"/>
          <p:cNvSpPr txBox="1"/>
          <p:nvPr>
            <p:ph idx="1" type="body"/>
          </p:nvPr>
        </p:nvSpPr>
        <p:spPr>
          <a:xfrm>
            <a:off x="6459817" y="1055708"/>
            <a:ext cx="5291700" cy="58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/>
              <a:t>Высшая школа (факультет) телевидения МГУ осуществляет подготовку по программам бакалавриата и магистратуры (направления подготовки «</a:t>
            </a:r>
            <a:r>
              <a:rPr b="1" lang="ru-RU" sz="1600"/>
              <a:t>Телевидение</a:t>
            </a:r>
            <a:r>
              <a:rPr lang="ru-RU" sz="1600"/>
              <a:t>» и «</a:t>
            </a:r>
            <a:r>
              <a:rPr b="1" lang="ru-RU" sz="1600"/>
              <a:t>Телепроизводство и телевещание</a:t>
            </a:r>
            <a:r>
              <a:rPr lang="ru-RU" sz="1600"/>
              <a:t>»соответственно) по очной форме обучения:</a:t>
            </a:r>
            <a:endParaRPr sz="1600"/>
          </a:p>
          <a:p>
            <a:pPr indent="-158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/>
              <a:t> </a:t>
            </a:r>
            <a:r>
              <a:rPr lang="ru-RU" sz="1800"/>
              <a:t>莫斯科国立大学电视高等学院（电视系）开设全日制本科和硕士课程（分别对应“</a:t>
            </a:r>
            <a:r>
              <a:rPr b="1" lang="ru-RU" sz="1800"/>
              <a:t>电视</a:t>
            </a:r>
            <a:r>
              <a:rPr lang="ru-RU" sz="1800"/>
              <a:t>”和“</a:t>
            </a:r>
            <a:r>
              <a:rPr b="1" lang="ru-RU" sz="1800"/>
              <a:t>电视制作与电视广播</a:t>
            </a:r>
            <a:r>
              <a:rPr lang="ru-RU" sz="1800"/>
              <a:t>”专业方向）：</a:t>
            </a:r>
            <a:endParaRPr sz="1800"/>
          </a:p>
          <a:p>
            <a:pPr indent="-158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/>
          </a:p>
          <a:p>
            <a:pPr indent="-158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ru-RU" sz="1600"/>
              <a:t>Срок обучения – 4 и 2 года соответственно</a:t>
            </a:r>
            <a:endParaRPr b="1" sz="1600"/>
          </a:p>
          <a:p>
            <a:pPr indent="-158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ru-RU" sz="1900"/>
              <a:t>学制分别为4年和2年。</a:t>
            </a:r>
            <a:endParaRPr b="1"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-1" l="0" r="5882" t="0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>
            <p:ph type="title"/>
          </p:nvPr>
        </p:nvSpPr>
        <p:spPr>
          <a:xfrm>
            <a:off x="753161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"/>
              <a:buNone/>
            </a:pPr>
            <a:r>
              <a:rPr b="1" lang="ru-RU" sz="3400">
                <a:latin typeface="Helvetica Neue"/>
                <a:ea typeface="Helvetica Neue"/>
                <a:cs typeface="Helvetica Neue"/>
                <a:sym typeface="Helvetica Neue"/>
              </a:rPr>
              <a:t>Документы для поступления:</a:t>
            </a:r>
            <a:br>
              <a:rPr b="1" lang="ru-RU" sz="34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ru-RU" sz="3400">
                <a:latin typeface="Calibri"/>
                <a:ea typeface="Calibri"/>
                <a:cs typeface="Calibri"/>
                <a:sym typeface="Calibri"/>
              </a:rPr>
              <a:t>报考手续：</a:t>
            </a:r>
            <a:endParaRPr sz="3400"/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7531610" y="2065105"/>
            <a:ext cx="4098736" cy="452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личное заявление о приеме на первый курс;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ru-RU" sz="1600"/>
              <a:t>     </a:t>
            </a:r>
            <a:r>
              <a:rPr b="1" lang="ru-RU" sz="1600">
                <a:latin typeface="Microsoft YaHei"/>
                <a:ea typeface="Microsoft YaHei"/>
                <a:cs typeface="Microsoft YaHei"/>
                <a:sym typeface="Microsoft YaHei"/>
              </a:rPr>
              <a:t>个人入学申请</a:t>
            </a:r>
            <a:r>
              <a:rPr lang="ru-RU" sz="1600">
                <a:latin typeface="Microsoft YaHei"/>
                <a:ea typeface="Microsoft YaHei"/>
                <a:cs typeface="Microsoft YaHei"/>
                <a:sym typeface="Microsoft YaHei"/>
              </a:rPr>
              <a:t>；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ксерокопии документов, удостоверяющих личность и гражданство поступающего;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    </a:t>
            </a:r>
            <a:r>
              <a:rPr b="1" lang="ru-RU" sz="1600">
                <a:latin typeface="Microsoft YaHei"/>
                <a:ea typeface="Microsoft YaHei"/>
                <a:cs typeface="Microsoft YaHei"/>
                <a:sym typeface="Microsoft YaHei"/>
              </a:rPr>
              <a:t>申请人身份和公民身份有效证明的复印件</a:t>
            </a:r>
            <a:r>
              <a:rPr lang="ru-RU" sz="1600">
                <a:latin typeface="Microsoft YaHei"/>
                <a:ea typeface="Microsoft YaHei"/>
                <a:cs typeface="Microsoft YaHei"/>
                <a:sym typeface="Microsoft YaHei"/>
              </a:rPr>
              <a:t>；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оригинал или ксерокопия документа об образовании (см. п.17 Правил приёма в МГУ);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    </a:t>
            </a:r>
            <a:r>
              <a:rPr b="1" lang="ru-RU" sz="1600">
                <a:latin typeface="SimSun"/>
                <a:ea typeface="SimSun"/>
                <a:cs typeface="SimSun"/>
                <a:sym typeface="SimSun"/>
              </a:rPr>
              <a:t>教育证书</a:t>
            </a:r>
            <a:r>
              <a:rPr b="1" lang="ru-RU" sz="1600">
                <a:latin typeface="Microsoft YaHei"/>
                <a:ea typeface="Microsoft YaHei"/>
                <a:cs typeface="Microsoft YaHei"/>
                <a:sym typeface="Microsoft YaHei"/>
              </a:rPr>
              <a:t>原件或复印件（可参见莫斯科国</a:t>
            </a:r>
            <a:r>
              <a:rPr b="1" lang="ru-RU" sz="1600"/>
              <a:t>   </a:t>
            </a:r>
            <a:r>
              <a:rPr b="1" lang="ru-RU" sz="1600">
                <a:latin typeface="Microsoft YaHei"/>
                <a:ea typeface="Microsoft YaHei"/>
                <a:cs typeface="Microsoft YaHei"/>
                <a:sym typeface="Microsoft YaHei"/>
              </a:rPr>
              <a:t>立大学入学规则第</a:t>
            </a:r>
            <a:r>
              <a:rPr b="1" lang="ru-RU" sz="1600"/>
              <a:t>17</a:t>
            </a:r>
            <a:r>
              <a:rPr b="1" lang="ru-RU" sz="1600">
                <a:latin typeface="Microsoft YaHei"/>
                <a:ea typeface="Microsoft YaHei"/>
                <a:cs typeface="Microsoft YaHei"/>
                <a:sym typeface="Microsoft YaHei"/>
              </a:rPr>
              <a:t>条）</a:t>
            </a:r>
            <a:endParaRPr b="1"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2 фотографии размером 3х4 (черно-белый или цветной снимок без головного убора на матовой бумаге, сделанный в 2025 году).</a:t>
            </a:r>
            <a:br>
              <a:rPr lang="ru-RU" sz="1600"/>
            </a:br>
            <a:r>
              <a:rPr b="1" lang="ru-RU" sz="1600"/>
              <a:t>2 </a:t>
            </a:r>
            <a:r>
              <a:rPr b="1" lang="ru-RU" sz="1600">
                <a:latin typeface="Microsoft YaHei"/>
                <a:ea typeface="Microsoft YaHei"/>
                <a:cs typeface="Microsoft YaHei"/>
                <a:sym typeface="Microsoft YaHei"/>
              </a:rPr>
              <a:t>张</a:t>
            </a:r>
            <a:r>
              <a:rPr b="1" lang="ru-RU" sz="1600"/>
              <a:t> 3x4 </a:t>
            </a:r>
            <a:r>
              <a:rPr b="1" lang="ru-RU" sz="1600">
                <a:latin typeface="Microsoft YaHei"/>
                <a:ea typeface="Microsoft YaHei"/>
                <a:cs typeface="Microsoft YaHei"/>
                <a:sym typeface="Microsoft YaHei"/>
              </a:rPr>
              <a:t>尺寸的照片（拍照不可佩戴头饰，黑白或彩色照片，亚光相纸，照片有效期：</a:t>
            </a:r>
            <a:r>
              <a:rPr b="1" lang="ru-RU" sz="1600"/>
              <a:t>2023年的照片）</a:t>
            </a:r>
            <a:r>
              <a:rPr lang="ru-RU" sz="1600"/>
              <a:t>。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-1" l="0" r="3181" t="0"/>
          <a:stretch/>
        </p:blipFill>
        <p:spPr>
          <a:xfrm>
            <a:off x="-360690" y="10"/>
            <a:ext cx="9947059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 flipH="1">
            <a:off x="6986049" y="0"/>
            <a:ext cx="5205951" cy="6858000"/>
          </a:xfrm>
          <a:custGeom>
            <a:rect b="b" l="l" r="r" t="t"/>
            <a:pathLst>
              <a:path extrusionOk="0" h="6858000" w="5205951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7148226" y="0"/>
            <a:ext cx="5043774" cy="6858000"/>
          </a:xfrm>
          <a:custGeom>
            <a:rect b="b" l="l" r="r" t="t"/>
            <a:pathLst>
              <a:path extrusionOk="0" h="6858000" w="5043774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7" name="Google Shape;117;p4"/>
          <p:cNvSpPr/>
          <p:nvPr/>
        </p:nvSpPr>
        <p:spPr>
          <a:xfrm flipH="1">
            <a:off x="6697013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7946188" y="1050247"/>
            <a:ext cx="4109700" cy="4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833"/>
              <a:buNone/>
            </a:pPr>
            <a:r>
              <a:rPr b="1" lang="ru-RU" sz="2400"/>
              <a:t>Для поступления в бакалавриат ВШТ по направлению "Телевидение" вступительные испытания в форме собеседования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714"/>
              <a:buNone/>
            </a:pPr>
            <a:r>
              <a:rPr lang="ru-RU"/>
              <a:t>申请进入高等电视学院电视专业本科课程的入学考试形式为面试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833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833"/>
              <a:buNone/>
            </a:pPr>
            <a:r>
              <a:rPr b="1" lang="ru-RU" sz="2400"/>
              <a:t>14 </a:t>
            </a:r>
            <a:r>
              <a:rPr b="1" lang="ru-RU" sz="2400"/>
              <a:t>июля </a:t>
            </a:r>
            <a:r>
              <a:rPr b="1" lang="ru-RU" sz="2400"/>
              <a:t> – литература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833"/>
              <a:buNone/>
            </a:pPr>
            <a:r>
              <a:rPr b="1" lang="ru-RU" sz="2400"/>
              <a:t>15 июля – русский язык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714"/>
              <a:buNone/>
            </a:pPr>
            <a:r>
              <a:rPr lang="ru-RU"/>
              <a:t>7月14日</a:t>
            </a:r>
            <a:r>
              <a:rPr lang="ru-RU"/>
              <a:t>—</a:t>
            </a:r>
            <a:r>
              <a:rPr lang="ru-RU"/>
              <a:t>文学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0714"/>
              <a:buNone/>
            </a:pPr>
            <a:r>
              <a:rPr lang="ru-RU"/>
              <a:t>7月15日</a:t>
            </a:r>
            <a:r>
              <a:rPr lang="ru-RU"/>
              <a:t>—</a:t>
            </a:r>
            <a:r>
              <a:rPr lang="ru-RU"/>
              <a:t>俄语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833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833"/>
              <a:buNone/>
            </a:pPr>
            <a:r>
              <a:rPr b="1" lang="ru-RU" sz="2400"/>
              <a:t>Для поступления в магистратуру ВШТ по направлению «Телепроизводство и телевещание» года, экзамен «Теория и практика телевидения» (письменно)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620"/>
              <a:buNone/>
            </a:pPr>
            <a:r>
              <a:rPr lang="ru-RU" sz="2900"/>
              <a:t>报考高等电视学院硕士课程“电视制作与电视广播”方向，需参加“电视理论与实践”笔试</a:t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ru-RU" sz="4200">
                <a:latin typeface="Calibri"/>
                <a:ea typeface="Calibri"/>
                <a:cs typeface="Calibri"/>
                <a:sym typeface="Calibri"/>
              </a:rPr>
              <a:t>Стоимость обучения</a:t>
            </a:r>
            <a:br>
              <a:rPr lang="ru-RU" sz="4200">
                <a:latin typeface="Calibri"/>
                <a:ea typeface="Calibri"/>
                <a:cs typeface="Calibri"/>
                <a:sym typeface="Calibri"/>
              </a:rPr>
            </a:br>
            <a:r>
              <a:rPr lang="ru-RU" sz="4200">
                <a:latin typeface="Calibri"/>
                <a:ea typeface="Calibri"/>
                <a:cs typeface="Calibri"/>
                <a:sym typeface="Calibri"/>
              </a:rPr>
              <a:t>学费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1400"/>
              <a:t>В 2025/2026 учебном году стоимость обучения для иностранных граждан составила: </a:t>
            </a:r>
            <a:r>
              <a:rPr b="0" i="0" lang="ru-RU" sz="1400">
                <a:solidFill>
                  <a:srgbClr val="000000"/>
                </a:solidFill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ru-RU" sz="1400">
                <a:solidFill>
                  <a:srgbClr val="000000"/>
                </a:solidFill>
              </a:rPr>
              <a:t>Бакалавриат (本科)：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ru-RU" sz="1400">
                <a:solidFill>
                  <a:srgbClr val="000000"/>
                </a:solidFill>
              </a:rPr>
              <a:t>За год обучения – 539,070 рублей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1400"/>
              <a:t>一年学费为</a:t>
            </a:r>
            <a:r>
              <a:rPr lang="ru-RU" sz="1400">
                <a:solidFill>
                  <a:srgbClr val="333333"/>
                </a:solidFill>
              </a:rPr>
              <a:t>539,070 （五十三万九千零七十）</a:t>
            </a:r>
            <a:r>
              <a:rPr lang="ru-RU" sz="1400"/>
              <a:t>卢布。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1400"/>
              <a:t>Магистратура (硕士) ：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1400"/>
              <a:t>За год обучения - 588,460 рублей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1400"/>
              <a:t> 一年学费为588,460 （五十八万八千四百六十）卢布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1400"/>
              <a:t>*</a:t>
            </a:r>
            <a:r>
              <a:rPr i="1" lang="ru-RU" sz="1300"/>
              <a:t>Стоимость обучения ежегодно публикуется в начале июня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ru-RU" sz="1300"/>
              <a:t>*每年学费将在六月初公布</a:t>
            </a:r>
            <a:endParaRPr i="1" sz="1300"/>
          </a:p>
          <a:p>
            <a:pPr indent="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-1" l="21024" r="12023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ВШТ МГУ" id="133" name="Google Shape;133;p6"/>
          <p:cNvPicPr preferRelativeResize="0"/>
          <p:nvPr/>
        </p:nvPicPr>
        <p:blipFill rotWithShape="1">
          <a:blip r:embed="rId3">
            <a:alphaModFix/>
          </a:blip>
          <a:srcRect b="-1" l="0" r="3181" t="0"/>
          <a:stretch/>
        </p:blipFill>
        <p:spPr>
          <a:xfrm>
            <a:off x="20" y="10"/>
            <a:ext cx="994706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 flipH="1">
            <a:off x="6986049" y="0"/>
            <a:ext cx="5205951" cy="6858000"/>
          </a:xfrm>
          <a:custGeom>
            <a:rect b="b" l="l" r="r" t="t"/>
            <a:pathLst>
              <a:path extrusionOk="0" h="6858000" w="5205951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7148226" y="0"/>
            <a:ext cx="5043774" cy="6858000"/>
          </a:xfrm>
          <a:custGeom>
            <a:rect b="b" l="l" r="r" t="t"/>
            <a:pathLst>
              <a:path extrusionOk="0" h="6858000" w="5043774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6" name="Google Shape;136;p6"/>
          <p:cNvSpPr/>
          <p:nvPr/>
        </p:nvSpPr>
        <p:spPr>
          <a:xfrm flipH="1">
            <a:off x="6697013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7779235" y="380144"/>
            <a:ext cx="4403884" cy="527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2023-05-11T17:09:15Z</dcterms:created>
  <dc:creator>Яцзяо Сюй</dc:creator>
</cp:coreProperties>
</file>