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90"/>
  </p:notesMasterIdLst>
  <p:sldIdLst>
    <p:sldId id="267" r:id="rId2"/>
    <p:sldId id="266" r:id="rId3"/>
    <p:sldId id="256" r:id="rId4"/>
    <p:sldId id="259" r:id="rId5"/>
    <p:sldId id="268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58" r:id="rId14"/>
    <p:sldId id="269" r:id="rId15"/>
    <p:sldId id="272" r:id="rId16"/>
    <p:sldId id="271" r:id="rId17"/>
    <p:sldId id="273" r:id="rId18"/>
    <p:sldId id="260" r:id="rId19"/>
    <p:sldId id="283" r:id="rId20"/>
    <p:sldId id="277" r:id="rId21"/>
    <p:sldId id="280" r:id="rId22"/>
    <p:sldId id="276" r:id="rId23"/>
    <p:sldId id="279" r:id="rId24"/>
    <p:sldId id="282" r:id="rId25"/>
    <p:sldId id="288" r:id="rId26"/>
    <p:sldId id="289" r:id="rId27"/>
    <p:sldId id="296" r:id="rId28"/>
    <p:sldId id="297" r:id="rId29"/>
    <p:sldId id="261" r:id="rId30"/>
    <p:sldId id="294" r:id="rId31"/>
    <p:sldId id="295" r:id="rId32"/>
    <p:sldId id="298" r:id="rId33"/>
    <p:sldId id="299" r:id="rId34"/>
    <p:sldId id="300" r:id="rId35"/>
    <p:sldId id="325" r:id="rId36"/>
    <p:sldId id="290" r:id="rId37"/>
    <p:sldId id="308" r:id="rId38"/>
    <p:sldId id="291" r:id="rId39"/>
    <p:sldId id="292" r:id="rId40"/>
    <p:sldId id="293" r:id="rId41"/>
    <p:sldId id="314" r:id="rId42"/>
    <p:sldId id="313" r:id="rId43"/>
    <p:sldId id="311" r:id="rId44"/>
    <p:sldId id="310" r:id="rId45"/>
    <p:sldId id="315" r:id="rId46"/>
    <p:sldId id="316" r:id="rId47"/>
    <p:sldId id="329" r:id="rId48"/>
    <p:sldId id="322" r:id="rId49"/>
    <p:sldId id="319" r:id="rId50"/>
    <p:sldId id="318" r:id="rId51"/>
    <p:sldId id="321" r:id="rId52"/>
    <p:sldId id="323" r:id="rId53"/>
    <p:sldId id="324" r:id="rId54"/>
    <p:sldId id="327" r:id="rId55"/>
    <p:sldId id="341" r:id="rId56"/>
    <p:sldId id="284" r:id="rId57"/>
    <p:sldId id="332" r:id="rId58"/>
    <p:sldId id="330" r:id="rId59"/>
    <p:sldId id="328" r:id="rId60"/>
    <p:sldId id="326" r:id="rId61"/>
    <p:sldId id="333" r:id="rId62"/>
    <p:sldId id="334" r:id="rId63"/>
    <p:sldId id="317" r:id="rId64"/>
    <p:sldId id="350" r:id="rId65"/>
    <p:sldId id="331" r:id="rId66"/>
    <p:sldId id="335" r:id="rId67"/>
    <p:sldId id="338" r:id="rId68"/>
    <p:sldId id="312" r:id="rId69"/>
    <p:sldId id="337" r:id="rId70"/>
    <p:sldId id="345" r:id="rId71"/>
    <p:sldId id="343" r:id="rId72"/>
    <p:sldId id="340" r:id="rId73"/>
    <p:sldId id="336" r:id="rId74"/>
    <p:sldId id="344" r:id="rId75"/>
    <p:sldId id="346" r:id="rId76"/>
    <p:sldId id="339" r:id="rId77"/>
    <p:sldId id="347" r:id="rId78"/>
    <p:sldId id="348" r:id="rId79"/>
    <p:sldId id="262" r:id="rId80"/>
    <p:sldId id="349" r:id="rId81"/>
    <p:sldId id="351" r:id="rId82"/>
    <p:sldId id="352" r:id="rId83"/>
    <p:sldId id="354" r:id="rId84"/>
    <p:sldId id="353" r:id="rId85"/>
    <p:sldId id="355" r:id="rId86"/>
    <p:sldId id="356" r:id="rId87"/>
    <p:sldId id="357" r:id="rId88"/>
    <p:sldId id="358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2" autoAdjust="0"/>
    <p:restoredTop sz="94595" autoAdjust="0"/>
  </p:normalViewPr>
  <p:slideViewPr>
    <p:cSldViewPr>
      <p:cViewPr>
        <p:scale>
          <a:sx n="80" d="100"/>
          <a:sy n="80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660A0-E510-4BBD-B7DF-E1E1F00900F6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3BA5C-3BEA-49BD-8CE0-1EADE44C4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3BA5C-3BEA-49BD-8CE0-1EADE44C44E9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F5186BC-8028-43FF-BC62-576497FB0EA4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597525-D9D7-45F1-9743-82DAD9D50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//upload.wikimedia.org/wikipedia/ru/0/0c/Ligachev-foto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9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162.jpeg"/><Relationship Id="rId3" Type="http://schemas.openxmlformats.org/officeDocument/2006/relationships/image" Target="../media/image154.jpeg"/><Relationship Id="rId7" Type="http://schemas.openxmlformats.org/officeDocument/2006/relationships/image" Target="../media/image157.jpeg"/><Relationship Id="rId12" Type="http://schemas.openxmlformats.org/officeDocument/2006/relationships/image" Target="../media/image161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11" Type="http://schemas.openxmlformats.org/officeDocument/2006/relationships/image" Target="../media/image160.jpeg"/><Relationship Id="rId5" Type="http://schemas.openxmlformats.org/officeDocument/2006/relationships/image" Target="../media/image155.jpeg"/><Relationship Id="rId15" Type="http://schemas.openxmlformats.org/officeDocument/2006/relationships/image" Target="../media/image164.jpeg"/><Relationship Id="rId10" Type="http://schemas.openxmlformats.org/officeDocument/2006/relationships/image" Target="../media/image159.jpeg"/><Relationship Id="rId4" Type="http://schemas.openxmlformats.org/officeDocument/2006/relationships/hyperlink" Target="http://img1.1tv.ru/imgsize460x345/PR20100401194128.JPG" TargetMode="External"/><Relationship Id="rId9" Type="http://schemas.openxmlformats.org/officeDocument/2006/relationships/image" Target="../media/image158.jpeg"/><Relationship Id="rId14" Type="http://schemas.openxmlformats.org/officeDocument/2006/relationships/image" Target="../media/image16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4.jpeg"/><Relationship Id="rId3" Type="http://schemas.openxmlformats.org/officeDocument/2006/relationships/image" Target="../media/image166.jpeg"/><Relationship Id="rId7" Type="http://schemas.openxmlformats.org/officeDocument/2006/relationships/hyperlink" Target="http://uisrussia.msu.ru/docs/nov/2010/10/12.jpg" TargetMode="External"/><Relationship Id="rId12" Type="http://schemas.openxmlformats.org/officeDocument/2006/relationships/image" Target="../media/image173.jpeg"/><Relationship Id="rId2" Type="http://schemas.openxmlformats.org/officeDocument/2006/relationships/image" Target="../media/image165.jpeg"/><Relationship Id="rId16" Type="http://schemas.openxmlformats.org/officeDocument/2006/relationships/image" Target="../media/image1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jpeg"/><Relationship Id="rId11" Type="http://schemas.openxmlformats.org/officeDocument/2006/relationships/image" Target="../media/image172.jpeg"/><Relationship Id="rId5" Type="http://schemas.openxmlformats.org/officeDocument/2006/relationships/hyperlink" Target="http://www.vokrug.tv/pic/publication/1/f/2/f/1f2f36596ef8f3d6ae0beefe82c30b26.jpeg" TargetMode="External"/><Relationship Id="rId15" Type="http://schemas.openxmlformats.org/officeDocument/2006/relationships/image" Target="../media/image176.jpeg"/><Relationship Id="rId10" Type="http://schemas.openxmlformats.org/officeDocument/2006/relationships/image" Target="../media/image171.jpeg"/><Relationship Id="rId4" Type="http://schemas.openxmlformats.org/officeDocument/2006/relationships/image" Target="../media/image167.jpeg"/><Relationship Id="rId9" Type="http://schemas.openxmlformats.org/officeDocument/2006/relationships/image" Target="../media/image170.jpeg"/><Relationship Id="rId14" Type="http://schemas.openxmlformats.org/officeDocument/2006/relationships/image" Target="../media/image1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jpeg"/><Relationship Id="rId7" Type="http://schemas.openxmlformats.org/officeDocument/2006/relationships/image" Target="../media/image233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Relationship Id="rId9" Type="http://schemas.openxmlformats.org/officeDocument/2006/relationships/image" Target="../media/image2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9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Relationship Id="rId9" Type="http://schemas.openxmlformats.org/officeDocument/2006/relationships/image" Target="../media/image2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10" Type="http://schemas.openxmlformats.org/officeDocument/2006/relationships/image" Target="../media/image270.jpeg"/><Relationship Id="rId4" Type="http://schemas.openxmlformats.org/officeDocument/2006/relationships/image" Target="../media/image264.png"/><Relationship Id="rId9" Type="http://schemas.openxmlformats.org/officeDocument/2006/relationships/image" Target="../media/image2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hyperlink" Target="http://gorbymedia.com/post/12-11-1986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10" Type="http://schemas.openxmlformats.org/officeDocument/2006/relationships/image" Target="../media/image291.jpeg"/><Relationship Id="rId4" Type="http://schemas.openxmlformats.org/officeDocument/2006/relationships/image" Target="../media/image285.jpeg"/><Relationship Id="rId9" Type="http://schemas.openxmlformats.org/officeDocument/2006/relationships/image" Target="../media/image29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4.jpeg"/><Relationship Id="rId5" Type="http://schemas.openxmlformats.org/officeDocument/2006/relationships/image" Target="../media/image313.jpeg"/><Relationship Id="rId4" Type="http://schemas.openxmlformats.org/officeDocument/2006/relationships/image" Target="../media/image31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7" Type="http://schemas.openxmlformats.org/officeDocument/2006/relationships/image" Target="../media/image320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7" Type="http://schemas.openxmlformats.org/officeDocument/2006/relationships/image" Target="../media/image326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5.jpeg"/><Relationship Id="rId5" Type="http://schemas.openxmlformats.org/officeDocument/2006/relationships/image" Target="../media/image334.jpeg"/><Relationship Id="rId4" Type="http://schemas.openxmlformats.org/officeDocument/2006/relationships/image" Target="../media/image3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2.png"/><Relationship Id="rId4" Type="http://schemas.openxmlformats.org/officeDocument/2006/relationships/image" Target="../media/image34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344.jpeg"/><Relationship Id="rId7" Type="http://schemas.openxmlformats.org/officeDocument/2006/relationships/hyperlink" Target="http://upload.wikimedia.org/wikipedia/ru/a/a3/%D0%A2%D0%92-6_%D0%BB%D0%BE%D0%B3%D0%BE.svg" TargetMode="External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6.png"/><Relationship Id="rId5" Type="http://schemas.openxmlformats.org/officeDocument/2006/relationships/hyperlink" Target="http://ru.wikipedia.org/wiki/%D0%A4%D0%B0%D0%B9%D0%BB:NTV_logo_2003.svg" TargetMode="External"/><Relationship Id="rId4" Type="http://schemas.openxmlformats.org/officeDocument/2006/relationships/image" Target="../media/image345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3" Type="http://schemas.openxmlformats.org/officeDocument/2006/relationships/image" Target="../media/image347.png"/><Relationship Id="rId7" Type="http://schemas.openxmlformats.org/officeDocument/2006/relationships/image" Target="../media/image351.jpeg"/><Relationship Id="rId2" Type="http://schemas.openxmlformats.org/officeDocument/2006/relationships/hyperlink" Target="http://upload.wikimedia.org/wikipedia/ru/a/a3/%D0%A2%D0%92-6_%D0%BB%D0%BE%D0%B3%D0%B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jpeg"/><Relationship Id="rId11" Type="http://schemas.openxmlformats.org/officeDocument/2006/relationships/image" Target="../media/image355.jpeg"/><Relationship Id="rId5" Type="http://schemas.openxmlformats.org/officeDocument/2006/relationships/image" Target="../media/image349.jpeg"/><Relationship Id="rId10" Type="http://schemas.openxmlformats.org/officeDocument/2006/relationships/image" Target="../media/image354.jpeg"/><Relationship Id="rId4" Type="http://schemas.openxmlformats.org/officeDocument/2006/relationships/image" Target="../media/image348.jpeg"/><Relationship Id="rId9" Type="http://schemas.openxmlformats.org/officeDocument/2006/relationships/image" Target="../media/image3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7" Type="http://schemas.openxmlformats.org/officeDocument/2006/relationships/image" Target="../media/image358.jpeg"/><Relationship Id="rId2" Type="http://schemas.openxmlformats.org/officeDocument/2006/relationships/hyperlink" Target="http://ru.wikipedia.org/wiki/%D0%A4%D0%B0%D0%B9%D0%BB:NTV_logo_2003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7.jpeg"/><Relationship Id="rId5" Type="http://schemas.openxmlformats.org/officeDocument/2006/relationships/image" Target="../media/image356.jpeg"/><Relationship Id="rId4" Type="http://schemas.openxmlformats.org/officeDocument/2006/relationships/image" Target="../media/image31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jpeg"/><Relationship Id="rId13" Type="http://schemas.openxmlformats.org/officeDocument/2006/relationships/image" Target="../media/image368.png"/><Relationship Id="rId3" Type="http://schemas.openxmlformats.org/officeDocument/2006/relationships/image" Target="../media/image360.jpeg"/><Relationship Id="rId7" Type="http://schemas.openxmlformats.org/officeDocument/2006/relationships/image" Target="../media/image346.png"/><Relationship Id="rId12" Type="http://schemas.openxmlformats.org/officeDocument/2006/relationships/image" Target="../media/image367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u.wikipedia.org/wiki/%D0%A4%D0%B0%D0%B9%D0%BB:NTV_logo_2003.svg" TargetMode="External"/><Relationship Id="rId11" Type="http://schemas.openxmlformats.org/officeDocument/2006/relationships/image" Target="../media/image366.jpeg"/><Relationship Id="rId5" Type="http://schemas.openxmlformats.org/officeDocument/2006/relationships/image" Target="../media/image362.jpeg"/><Relationship Id="rId10" Type="http://schemas.openxmlformats.org/officeDocument/2006/relationships/image" Target="../media/image365.jpeg"/><Relationship Id="rId4" Type="http://schemas.openxmlformats.org/officeDocument/2006/relationships/image" Target="../media/image361.jpeg"/><Relationship Id="rId9" Type="http://schemas.openxmlformats.org/officeDocument/2006/relationships/image" Target="../media/image364.jpeg"/><Relationship Id="rId14" Type="http://schemas.openxmlformats.org/officeDocument/2006/relationships/image" Target="../media/image36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eg"/><Relationship Id="rId3" Type="http://schemas.openxmlformats.org/officeDocument/2006/relationships/image" Target="../media/image374.jpeg"/><Relationship Id="rId7" Type="http://schemas.openxmlformats.org/officeDocument/2006/relationships/image" Target="../media/image378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7.jpeg"/><Relationship Id="rId11" Type="http://schemas.openxmlformats.org/officeDocument/2006/relationships/image" Target="../media/image382.jpeg"/><Relationship Id="rId5" Type="http://schemas.openxmlformats.org/officeDocument/2006/relationships/image" Target="../media/image376.jpeg"/><Relationship Id="rId10" Type="http://schemas.openxmlformats.org/officeDocument/2006/relationships/image" Target="../media/image381.jpeg"/><Relationship Id="rId4" Type="http://schemas.openxmlformats.org/officeDocument/2006/relationships/image" Target="../media/image375.jpeg"/><Relationship Id="rId9" Type="http://schemas.openxmlformats.org/officeDocument/2006/relationships/image" Target="../media/image380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jpeg"/><Relationship Id="rId3" Type="http://schemas.openxmlformats.org/officeDocument/2006/relationships/image" Target="../media/image384.jpeg"/><Relationship Id="rId7" Type="http://schemas.openxmlformats.org/officeDocument/2006/relationships/image" Target="../media/image387.jpeg"/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6.jpeg"/><Relationship Id="rId5" Type="http://schemas.openxmlformats.org/officeDocument/2006/relationships/hyperlink" Target="http://images.yandex.ru/yandsearch?source=wiz&amp;img_url=http://www.kommersant.ru/Issues.photo/DAILY/2008/002/KMO_072075_00171_1_t206.jpg&amp;uinfo=sw-1269-sh-593-fw-1044-fh-448-pd-1&amp;p=2&amp;text=%D0%A1%D0%B2%D0%B5%D1%82%D0%BB%D0%B0%D0%BD%D0%B0%20%D0%A1%D0%BE%D1%80%D0%BE%D0%BA%D0%B8%D0%BD%D0%B0&amp;noreask=1&amp;pos=75&amp;rpt=simage&amp;lr=213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385.jpeg"/><Relationship Id="rId9" Type="http://schemas.openxmlformats.org/officeDocument/2006/relationships/image" Target="../media/image389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jpeg"/><Relationship Id="rId3" Type="http://schemas.openxmlformats.org/officeDocument/2006/relationships/image" Target="../media/image391.jpeg"/><Relationship Id="rId7" Type="http://schemas.openxmlformats.org/officeDocument/2006/relationships/image" Target="../media/image395.jpeg"/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4.jpeg"/><Relationship Id="rId5" Type="http://schemas.openxmlformats.org/officeDocument/2006/relationships/image" Target="../media/image393.jpeg"/><Relationship Id="rId4" Type="http://schemas.openxmlformats.org/officeDocument/2006/relationships/image" Target="../media/image39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jpeg"/><Relationship Id="rId3" Type="http://schemas.openxmlformats.org/officeDocument/2006/relationships/image" Target="../media/image398.jpeg"/><Relationship Id="rId7" Type="http://schemas.openxmlformats.org/officeDocument/2006/relationships/image" Target="../media/image401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0.jpeg"/><Relationship Id="rId5" Type="http://schemas.openxmlformats.org/officeDocument/2006/relationships/image" Target="../media/image399.jpeg"/><Relationship Id="rId4" Type="http://schemas.openxmlformats.org/officeDocument/2006/relationships/hyperlink" Target="http://journal.mygorod.ru/forum/journal2/uploads/j38_1159983278.jpg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jpeg"/><Relationship Id="rId13" Type="http://schemas.openxmlformats.org/officeDocument/2006/relationships/image" Target="../media/image413.jpeg"/><Relationship Id="rId3" Type="http://schemas.openxmlformats.org/officeDocument/2006/relationships/hyperlink" Target="//upload.wikimedia.org/wikipedia/ru/f/fb/Tefi.jpg" TargetMode="External"/><Relationship Id="rId7" Type="http://schemas.openxmlformats.org/officeDocument/2006/relationships/image" Target="../media/image407.jpeg"/><Relationship Id="rId12" Type="http://schemas.openxmlformats.org/officeDocument/2006/relationships/image" Target="../media/image412.jpeg"/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6.jpeg"/><Relationship Id="rId11" Type="http://schemas.openxmlformats.org/officeDocument/2006/relationships/image" Target="../media/image411.jpeg"/><Relationship Id="rId5" Type="http://schemas.openxmlformats.org/officeDocument/2006/relationships/image" Target="../media/image405.jpeg"/><Relationship Id="rId10" Type="http://schemas.openxmlformats.org/officeDocument/2006/relationships/image" Target="../media/image410.jpeg"/><Relationship Id="rId4" Type="http://schemas.openxmlformats.org/officeDocument/2006/relationships/image" Target="../media/image404.jpeg"/><Relationship Id="rId9" Type="http://schemas.openxmlformats.org/officeDocument/2006/relationships/image" Target="../media/image409.jpeg"/><Relationship Id="rId14" Type="http://schemas.openxmlformats.org/officeDocument/2006/relationships/image" Target="../media/image41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jpeg"/><Relationship Id="rId3" Type="http://schemas.openxmlformats.org/officeDocument/2006/relationships/image" Target="../media/image417.jpeg"/><Relationship Id="rId7" Type="http://schemas.openxmlformats.org/officeDocument/2006/relationships/image" Target="../media/image421.jpeg"/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0.jpeg"/><Relationship Id="rId5" Type="http://schemas.openxmlformats.org/officeDocument/2006/relationships/image" Target="../media/image419.jpeg"/><Relationship Id="rId4" Type="http://schemas.openxmlformats.org/officeDocument/2006/relationships/image" Target="../media/image418.jpeg"/><Relationship Id="rId9" Type="http://schemas.openxmlformats.org/officeDocument/2006/relationships/image" Target="../media/image4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3" Type="http://schemas.openxmlformats.org/officeDocument/2006/relationships/image" Target="../media/image425.jpeg"/><Relationship Id="rId7" Type="http://schemas.openxmlformats.org/officeDocument/2006/relationships/image" Target="../media/image429.jpeg"/><Relationship Id="rId12" Type="http://schemas.openxmlformats.org/officeDocument/2006/relationships/image" Target="../media/image434.jpeg"/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8.png"/><Relationship Id="rId11" Type="http://schemas.openxmlformats.org/officeDocument/2006/relationships/image" Target="../media/image433.png"/><Relationship Id="rId5" Type="http://schemas.openxmlformats.org/officeDocument/2006/relationships/image" Target="../media/image427.jpeg"/><Relationship Id="rId10" Type="http://schemas.openxmlformats.org/officeDocument/2006/relationships/image" Target="../media/image432.jpeg"/><Relationship Id="rId4" Type="http://schemas.openxmlformats.org/officeDocument/2006/relationships/image" Target="../media/image426.jpeg"/><Relationship Id="rId9" Type="http://schemas.openxmlformats.org/officeDocument/2006/relationships/image" Target="../media/image43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jpeg"/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76672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dirty="0" smtClean="0">
                <a:effectLst/>
              </a:rPr>
              <a:t>Московский государственный университет </a:t>
            </a:r>
          </a:p>
          <a:p>
            <a:pPr algn="ctr"/>
            <a:r>
              <a:rPr lang="ru-RU" sz="2400" b="0" dirty="0" smtClean="0">
                <a:effectLst/>
              </a:rPr>
              <a:t>им. М.В.Ломоносова</a:t>
            </a:r>
            <a:br>
              <a:rPr lang="ru-RU" sz="2400" b="0" dirty="0" smtClean="0">
                <a:effectLst/>
              </a:rPr>
            </a:br>
            <a:r>
              <a:rPr lang="ru-RU" sz="2400" b="0" dirty="0" smtClean="0">
                <a:effectLst/>
              </a:rPr>
              <a:t>Высшая школа (факультет) телевидения</a:t>
            </a:r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Учебное пособие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студентов  </a:t>
            </a:r>
            <a:b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специальности 035100 «телевидение»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Составитель</a:t>
            </a:r>
            <a:endPara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Шевелев Г.А. 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канд. ист. наук ©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200" b="1" dirty="0" smtClean="0"/>
              <a:t>1986-1991 гг.</a:t>
            </a:r>
            <a:endParaRPr lang="ru-RU" sz="2200" dirty="0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79512" y="1766913"/>
            <a:ext cx="8712968" cy="445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1990 год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Борьба союзных республик за независимость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Литва,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Латвия, Эстония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Парламенты принимает решение о восстановлении независимости республик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14 мая 1990 г. 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Указ Президента СССР о признании недействительными деклараций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о независимости прибалтийских республик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12 июня1990 г.</a:t>
            </a:r>
          </a:p>
          <a:p>
            <a:pPr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Верховный Совет РСФСР принял Декларацию</a:t>
            </a:r>
          </a:p>
          <a:p>
            <a:pPr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о государственном суверенитете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16 июля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1990 г.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Провозглашение суверенитета Украины Верховным Советом Республики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000" b="1" dirty="0" smtClean="0"/>
              <a:t>1986-1991 гг.</a:t>
            </a:r>
            <a:endParaRPr lang="ru-RU" sz="2000" dirty="0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07504" y="1225689"/>
            <a:ext cx="871296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Б. Н. Ельцин и государственный суверенитет РСФСР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21.09.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1987 г.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– Б. Н. Ельцин заявил о своей отставке с поста первого секретаря МГК КПСС и кандидата в члены Политбюро ЦК КПСС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11.11.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1987 г.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– Пленум Московского горкома КПСС снял Б. Н. Ельцина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поста первого секретаря МГК КПСС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16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.05. 1990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I Съезд народных депутатов РСФСР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12.06. 1990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Избрание Б. Н. Ельцина Председателем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Bepxoвного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Совета РСФСР 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Принятие Декларации о государственном суверенитете РСФС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20-23.06.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1990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Учредительный съезд Компартии РСФСР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12.07.1990 г.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– Выход Б. Н. Ельцина из КПСС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12.06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1991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Избрание Президентом РСФСР Б. Н. Ельцина.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000" b="1" dirty="0" smtClean="0"/>
              <a:t>1986-1991 гг.</a:t>
            </a:r>
            <a:endParaRPr lang="ru-RU" sz="2000" dirty="0"/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79512" y="1407840"/>
            <a:ext cx="8640960" cy="52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Весна – лето 1991 года</a:t>
            </a: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Ново-Огарёвский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процесс и его последствие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17 марта 1991 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Референдум о сохранении СССР.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23 апреля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1991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Ново-Огаревская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встреча Президента СССР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 руководителей девяти союзных республик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об условиях сохранения СССР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Апрель – август работа над текстом договора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Союза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уверенных  государств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23 июля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республики согласовали текст Союзного договора,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определили процедуру  и дату подписания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 августа 1991 года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15 августа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1991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Опубликован текста Союзного договора.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18-21 августа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1991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Августовский путч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359024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в руководстве Гостелерадио СССР </a:t>
            </a:r>
            <a:b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dirty="0"/>
          </a:p>
        </p:txBody>
      </p:sp>
      <p:pic>
        <p:nvPicPr>
          <p:cNvPr id="7175" name="Picture 7" descr="http://cdn.tvc.ru/pictures/tb/130/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115616" y="1556792"/>
            <a:ext cx="2108933" cy="15841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7" name="Picture 9" descr="https://www.sb.by/upload/resize_cache/iblock/683/400_400_0/683d85cfef55368c083ea9424778e28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2160" y="1556792"/>
            <a:ext cx="1301184" cy="161964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 descr="Файл:Ligachev-fot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779912" y="1556792"/>
            <a:ext cx="1488133" cy="223166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907704" y="3212976"/>
            <a:ext cx="13419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Лапин С.Г.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15.07.70-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16.12.85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8584" y="4365105"/>
            <a:ext cx="22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3284984"/>
            <a:ext cx="17010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Аксёнов А.Н.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16.12.85-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16.05.89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797152"/>
            <a:ext cx="170937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Мамедов Э.Н.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1962-1985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264" y="4725144"/>
            <a:ext cx="19462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Кравченко Л.П.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1985-1988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5" descr="http://kino-teatr.org/acter/foto/star/326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708920"/>
            <a:ext cx="1440160" cy="201622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http://fhr.ru/common/upload/Leonid_Petrovich_Kravchenk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2636912"/>
            <a:ext cx="1296144" cy="20219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0" y="3789040"/>
            <a:ext cx="88569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«Чтобы не допустить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развала партии и страны,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допустить анархии,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было, в том числе,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научиться по-новому управлять СМИ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путем диктата,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через товарищескую работу, дискуссии,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учитывая в то же время социалистический плюрализм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газет и журналов, телевизионных программ»</a:t>
            </a:r>
            <a:r>
              <a:rPr lang="ru-RU" sz="2000" dirty="0" smtClean="0"/>
              <a:t> </a:t>
            </a:r>
          </a:p>
          <a:p>
            <a:pPr algn="r">
              <a:lnSpc>
                <a:spcPts val="2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Лигачёв Е.К. 1985-1990 член Политбюро, </a:t>
            </a:r>
          </a:p>
          <a:p>
            <a:pPr algn="r">
              <a:lnSpc>
                <a:spcPts val="2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1988 г. секретарь ЦК КПСС по идеологии</a:t>
            </a:r>
            <a:endParaRPr lang="ru-RU" sz="2000" dirty="0" smtClean="0"/>
          </a:p>
          <a:p>
            <a:pPr algn="ctr">
              <a:lnSpc>
                <a:spcPts val="2000"/>
              </a:lnSpc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www.oldsp.ru/old/upload/photos/b/d/8/800_bd8a782480da24dbb73f95c3299fb5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437" y="1700808"/>
            <a:ext cx="5630699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1224" cy="1080120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/>
          </a:p>
        </p:txBody>
      </p:sp>
      <p:pic>
        <p:nvPicPr>
          <p:cNvPr id="25606" name="Picture 6" descr="http://img1.liveinternet.ru/images/attach/b/4/112/729/112729911_Ashampoo_Snap_20140506_21h29m56s_058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24868"/>
            <a:ext cx="2399303" cy="153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http://aikido-mariel.ru/misc/i/gallery/28189/856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524" y="3501008"/>
            <a:ext cx="3223793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0" name="Picture 10" descr="http://mtdata.ru/u23/photo5BC7/20444971004-0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44824"/>
            <a:ext cx="2448272" cy="181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2" name="Picture 12" descr="http://itd0.mycdn.me/image?id=776520015104&amp;t=20&amp;plc=WEB&amp;tkn=*AE8vjdCX8k0yiIwrLJDjM2UhT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56175" y="3501008"/>
            <a:ext cx="270214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7504" y="5517232"/>
            <a:ext cx="871296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мая 1985 г. первый визит М. Горбачёва в качестве  главы государства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г. Ленинград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впервые показывает непосредственное общение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лидера страны с жителями города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404664"/>
            <a:ext cx="8640960" cy="867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Генеральный секретарь  на телеэкране</a:t>
            </a:r>
            <a:endParaRPr lang="ru-RU" sz="2000" b="1" dirty="0">
              <a:latin typeface="+mj-lt"/>
            </a:endParaRPr>
          </a:p>
        </p:txBody>
      </p:sp>
      <p:pic>
        <p:nvPicPr>
          <p:cNvPr id="25614" name="Picture 14" descr="https://i0.wp.com/parfenovonline.ru/wp-content/uploads/2017/03/parfenov_gorbachev.jpg?fit=1200%2C56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933056"/>
            <a:ext cx="3050680" cy="143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 descr="http://chert-poberi.ru/wp-content/uploads/2016/proga/111/igor-19june1616073607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2877">
            <a:off x="7168939" y="3904225"/>
            <a:ext cx="1525688" cy="108037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6" descr="http://www.ntv.ru/home/geroy/broadcast/4222/DP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340768"/>
            <a:ext cx="1656184" cy="1559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24" descr="http://pozneronline.ru/wp-content/uploads/2014/04/PR20110219213141-660x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844824"/>
            <a:ext cx="2974132" cy="1487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20" descr="http://propositive.ru/wp-content/uploads/2017/07/2494437_900-768x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6950">
            <a:off x="5444635" y="3052303"/>
            <a:ext cx="1894755" cy="127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1991гг.</a:t>
            </a:r>
            <a:endParaRPr lang="ru-RU" sz="2200" dirty="0"/>
          </a:p>
        </p:txBody>
      </p:sp>
      <p:pic>
        <p:nvPicPr>
          <p:cNvPr id="5" name="Picture 8" descr="http://f.mypage.ru/05a243539c12d1a1be9408b6de97eacf_f11882e009b9fadba8850054174fb56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79037">
            <a:off x="326970" y="1502453"/>
            <a:ext cx="2230785" cy="1168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2492896"/>
            <a:ext cx="3384376" cy="1310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Москва –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Диего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В. Познер и Ф.Стар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Участвуют С. Бондарчука,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Коротич, Г. Бакланов,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Арбатов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Ножкин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2852936"/>
            <a:ext cx="180020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/>
              <a:t>Ф. </a:t>
            </a:r>
            <a:r>
              <a:rPr lang="ru-RU" sz="2000" dirty="0" err="1" smtClean="0"/>
              <a:t>Донахью</a:t>
            </a:r>
            <a:r>
              <a:rPr lang="ru-RU" sz="2000" dirty="0" smtClean="0"/>
              <a:t> и В.Познер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/>
              <a:t>–  ведущие телемостов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4293096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869160"/>
            <a:ext cx="889248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Обсуждалось: сбитый южнокорейский самолет, погибли 269 человек; война в Афганистане; внутриполитическая ситуация и положение евреев в СССР; свобода слова и права человека, ссылка А. Сахарова; и др.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СССР телемост длился более часа, аудитория около 180 млн. человек.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США длительность - 40 мин, аудитория около 8 млн. человек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Picture 22" descr="http://pozneronline.ru/wp-content/uploads/2016/03/vpozner_lat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07131">
            <a:off x="3096284" y="3190920"/>
            <a:ext cx="2470076" cy="123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8" descr="http://mtdata.ru/u3/photoB7FD/20948744090-0/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5576" y="3861048"/>
            <a:ext cx="2425218" cy="120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897929" y="4437112"/>
            <a:ext cx="4852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02.86г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"Встреча в верхах рядовых граждан"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1484784"/>
            <a:ext cx="4691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Телемосты СССР – США 1985-1986 гг.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40" descr="https://s3-goods.ozstatic.by/1000/904/414/10/10414904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9604">
            <a:off x="323528" y="1124744"/>
            <a:ext cx="1043595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0" name="Picture 36" descr="https://teleprogramma.pro/wp-content/uploads/2016/03/46d147c43f20018ffd3c6156628df4af-921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484784"/>
            <a:ext cx="155436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8" name="Picture 34" descr="https://belok.net/my_img/img/2018/01/25/591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852936"/>
            <a:ext cx="1824203" cy="1368152"/>
          </a:xfrm>
          <a:prstGeom prst="snip1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dirty="0"/>
          </a:p>
        </p:txBody>
      </p:sp>
      <p:pic>
        <p:nvPicPr>
          <p:cNvPr id="1034" name="Picture 10" descr="http://gorbymedia.com/wp-content/uploads/1986/02/Screen-Shot-2015-07-01-at-21.33.07-420x3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3191">
            <a:off x="3069092" y="3979000"/>
            <a:ext cx="1796638" cy="130042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36" name="Picture 12" descr="http://pimg.mycdn.me/getImage?disableStub=true&amp;type=VIDEO_S_720&amp;url=http%3A%2F%2Fvdp.mycdn.me%2FgetImage%3Fid%3D3646293278%26idx%3D30%26thumbType%3D47%26f%3D1%26i%3D1&amp;signatureToken=sEwtlBb0QQifFoZnNxN0u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08735">
            <a:off x="6437308" y="3580321"/>
            <a:ext cx="2443478" cy="1374457"/>
          </a:xfrm>
          <a:prstGeom prst="snip2Same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-2052736" y="4869160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40" name="Picture 16" descr="http://img1.liveinternet.ru/images/attach/c/11/127/810/127810931_1_RRSSRR_RRRRyoRRSR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42809">
            <a:off x="283161" y="3894565"/>
            <a:ext cx="2828899" cy="1778166"/>
          </a:xfrm>
          <a:prstGeom prst="snip2Same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54" name="Picture 30" descr="https://rg.ru/i/gallery/8fb0efd4/2_190cb3a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5157192"/>
            <a:ext cx="1674604" cy="14401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56" name="Picture 32" descr="https://rg.ru/i/gallery/8fb0efd4/1_2029a6c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69109">
            <a:off x="4751005" y="3892716"/>
            <a:ext cx="1943244" cy="12961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3347864" y="170080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399584" y="4941168"/>
            <a:ext cx="3744416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 г. телемост 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"Москва - Сан-Франциско",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посвящен роли СМИ.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Ведущие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Познер</a:t>
            </a:r>
          </a:p>
          <a:p>
            <a:pPr algn="ctr" fontAlgn="base">
              <a:lnSpc>
                <a:spcPts val="19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П. Дженнингс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последний телемост 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.Познера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589240"/>
            <a:ext cx="295232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 .07 86 г. телемост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Ленинград- Бостон</a:t>
            </a:r>
          </a:p>
          <a:p>
            <a:pPr algn="ctr" fontAlgn="base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"Женщины говорят с женщинами"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15616" y="1196752"/>
            <a:ext cx="6552728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Познер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1959-1961 гг. –литературный секретарь С. Маршака. 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1961 г. –Агентство Печати «Новости». 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1967г. - вступил в КПСС , журнал «Спутник».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 г. –комментатор радиовещания на Англию и США. 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Кон. 80-х – 2000-е гг. - программы, «Воскресный вечер с 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Познером», «Америка Владимира Познера»,</a:t>
            </a:r>
          </a:p>
          <a:p>
            <a:pPr algn="ctr"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«Квадратура круга» , ток-шоу «Времена» </a:t>
            </a:r>
            <a:r>
              <a:rPr lang="ru-RU" dirty="0" smtClean="0"/>
              <a:t>и др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267744" y="3212976"/>
            <a:ext cx="4572000" cy="579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1991-1997 гг. –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соведущий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программы «Познер 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Донахью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(канал CNBC).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424936" cy="1584176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Отмена глушение западных радиостанций</a:t>
            </a: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pic>
        <p:nvPicPr>
          <p:cNvPr id="1028" name="Picture 4" descr="http://pics.photographer.ru/nonstop/pics/pictures/734/734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936" y="2996952"/>
            <a:ext cx="2112809" cy="144016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1030" name="Picture 6" descr="http://flashnord.com/sites/default/files/uploads/main/11026/d0d54b7e-cb24-41fe-9fd5-e38ba375ea1c_mw1024_n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8104">
            <a:off x="405098" y="1647047"/>
            <a:ext cx="2056228" cy="115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27784" y="1484784"/>
            <a:ext cx="502230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Сентябрь 1986-го – решение о прекращении глушение радиостанций ВВС и "Голоса Америки».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21.01 -23.05 глушение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прекращено</a:t>
            </a:r>
            <a:r>
              <a:rPr lang="ru-RU" sz="2000" dirty="0" smtClean="0"/>
              <a:t>. </a:t>
            </a:r>
          </a:p>
        </p:txBody>
      </p:sp>
      <p:pic>
        <p:nvPicPr>
          <p:cNvPr id="1032" name="Picture 8" descr="BBC Russia (v)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4513">
            <a:off x="7523562" y="1556026"/>
            <a:ext cx="1260648" cy="126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RFER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8518">
            <a:off x="251520" y="5661248"/>
            <a:ext cx="2390369" cy="72008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1038" name="Picture 14" descr="Radio Vaticana - Logo 2017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9880">
            <a:off x="5331591" y="5576829"/>
            <a:ext cx="2021210" cy="72763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40" name="Picture 16" descr="RCI Logo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49283">
            <a:off x="3581033" y="5706891"/>
            <a:ext cx="2343150" cy="457200"/>
          </a:xfrm>
          <a:prstGeom prst="rect">
            <a:avLst/>
          </a:prstGeom>
          <a:noFill/>
        </p:spPr>
      </p:pic>
      <p:pic>
        <p:nvPicPr>
          <p:cNvPr id="1042" name="Picture 18" descr="Rfi logo.s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5373216"/>
            <a:ext cx="824880" cy="82488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44" name="Picture 20" descr="S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42444">
            <a:off x="7255587" y="6020143"/>
            <a:ext cx="1536640" cy="3503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46" name="Picture 22" descr="https://nag.ru/upload/images/20160509-0004-w7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2564904"/>
            <a:ext cx="288574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2915816" y="4149080"/>
            <a:ext cx="4023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Радиостанции постановки помех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4653136"/>
            <a:ext cx="8964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Высвободившиеся средства направлены с 29 на 30 ноября 1988 года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глушения "Радио Свобода", "Свободной Европы", "Немецкой волны" и "Голоса Израиля"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48" name="Picture 24" descr="http://clubfactov.ru/wp-content/uploads/2016/12/slushaj-radio-800x5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2924944"/>
            <a:ext cx="2161592" cy="144016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036" name="Picture 12" descr="DW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796164">
            <a:off x="2268720" y="5580741"/>
            <a:ext cx="2140078" cy="57606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Ведущий передачи 12 этаж Эдуард Сагала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212976"/>
            <a:ext cx="230767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3" descr="dd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0896066">
            <a:off x="450878" y="4423053"/>
            <a:ext cx="2531193" cy="202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547664" y="1484784"/>
            <a:ext cx="741682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связи с прекращением глушения западных радиостанций,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вещающих на СССР, и в целях противодействия их влиянию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молодёжь рекомендовано создать передачи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трансляции в ранние утренние и поздние вечерние часы</a:t>
            </a:r>
          </a:p>
          <a:p>
            <a:pPr algn="r">
              <a:lnSpc>
                <a:spcPts val="2000"/>
              </a:lnSpc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Л.Кравченко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www.personastars.com/sites/default/files/spreview/00/00/00/409969_R_000000_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1613972" cy="194421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3275856" y="249289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---------------------------------------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780928"/>
            <a:ext cx="61926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«12 этаж»  1985 - 1987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Авторы: К.Прошутинская, И. Кононов, О.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Найчук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Ведущие - А.  Масляков, Э.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Сагалаев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3645024"/>
            <a:ext cx="698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/>
              <a:t>«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и молодёжь», «12 этаж» демонстрируют понимание больших социальных задач, стоящих перед молодёжью, помогают формировать в зрителях чувство ответственности перед Родиной, её великой историей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культурой. </a:t>
            </a:r>
          </a:p>
          <a:p>
            <a:pPr>
              <a:lnSpc>
                <a:spcPts val="2000"/>
              </a:lnSpc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4941168"/>
            <a:ext cx="67322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Облеченные в форму диспута… молодёжные программы дают возможность высказаться и тем молодым людям, кто подвержен разного рода модным поветриям, в частности, в сфере музыки, кому ещё предстоит сделать сознательный выбор в жизни.</a:t>
            </a:r>
            <a:r>
              <a:rPr lang="ru-RU" sz="2000" i="1" dirty="0" smtClean="0"/>
              <a:t>      </a:t>
            </a: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«Правда» 23.05.1987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3" name="Picture 17" descr="http://love80s.ru/img/tv/tele_utro/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212976"/>
            <a:ext cx="172819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57" name="Picture 21" descr="https://i.ytimg.com/vi/I22jR1byG1Y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07940" flipH="1">
            <a:off x="5105757" y="4869991"/>
            <a:ext cx="1567526" cy="117564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9949" name="Picture 13" descr="http://www.openmusic.ru/articles-respond-film-events/0024-ernst/0024-ernst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6358">
            <a:off x="5889205" y="2870972"/>
            <a:ext cx="1136862" cy="17438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9951" name="Picture 15" descr="http://mariupolnews.com.ua/files/012014/2001201409183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924944"/>
            <a:ext cx="1928786" cy="10801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7504" y="1484784"/>
            <a:ext cx="84969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«60 минут» 1986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Утренний информационно-развлекательная программа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Поэже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: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«90 минут» (1987); «120 минут»(1988); «Утро» (1989);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Телеутро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»; «Доброе утро» и др.</a:t>
            </a:r>
            <a:endParaRPr lang="ru-RU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2" descr="http://love80s.ru/img/tv/tele_utro/gal/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9101">
            <a:off x="489915" y="539800"/>
            <a:ext cx="1445339" cy="1080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779912" y="2780928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ведущие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3" name="Picture 7" descr="https://otvet.imgsmail.ru/download/843feda04c3ce3452e959e1247c871ea_i-5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92210">
            <a:off x="7126430" y="2878955"/>
            <a:ext cx="1693963" cy="125092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9945" name="Picture 9" descr="https://pimg.mycdn.me/getImage?url=https%3A%2F%2Fimg.gazeta.ru%2Ffiles3%2F372%2F10799372%2Finx960x640-pic905-895x505-80743.jpg&amp;type=TOPIC_LINK_WIDE_548&amp;signatureToken=7smLk1eHJECi85EtzP5Yw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69325">
            <a:off x="1813344" y="4551693"/>
            <a:ext cx="2226815" cy="12556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2" descr="https://i.ytimg.com/vi/2roPYrWkaDo/hqdefaul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44077">
            <a:off x="376915" y="2723889"/>
            <a:ext cx="1629836" cy="122237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9947" name="Picture 11" descr="http://sochi-8622.my1.ru/_pu/0/189350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10734">
            <a:off x="430310" y="4417316"/>
            <a:ext cx="1289994" cy="171999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6" name="Picture 4" descr="http://love80s.ru/img/tv/tele_utro/gal/0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84440">
            <a:off x="7043285" y="4549518"/>
            <a:ext cx="1774549" cy="13249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 rot="854416">
            <a:off x="1860791" y="5704144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Е.Миронова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670390">
            <a:off x="5531190" y="4521605"/>
            <a:ext cx="1654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О.Добродеев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893258">
            <a:off x="7046603" y="4046198"/>
            <a:ext cx="149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Т.Комарова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67744" y="4005064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Л.Элин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20902471">
            <a:off x="491774" y="6103168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И.Ермилова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20952754">
            <a:off x="564772" y="3914954"/>
            <a:ext cx="138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Т.Миткова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657774">
            <a:off x="6972086" y="5877817"/>
            <a:ext cx="1558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В.Молчанов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 rot="893892">
            <a:off x="3517504" y="6139959"/>
            <a:ext cx="1535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М.Никулин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 rot="20819944">
            <a:off x="4951676" y="6022784"/>
            <a:ext cx="197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Флярковский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55" name="Picture 19" descr="http://fb.ru/misc/i/gallery/35633/102597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13865">
            <a:off x="4000349" y="4825548"/>
            <a:ext cx="1220303" cy="146436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9959" name="Picture 23" descr="http://lit-yaz.ru/pars_docs/refs/69/68566/68566_html_m721b647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2360" y="764704"/>
            <a:ext cx="1039525" cy="1296144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34" name="TextBox 33"/>
          <p:cNvSpPr txBox="1"/>
          <p:nvPr/>
        </p:nvSpPr>
        <p:spPr>
          <a:xfrm rot="218285">
            <a:off x="7422130" y="2114559"/>
            <a:ext cx="1870192" cy="78547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Г.Шевелев, </a:t>
            </a:r>
          </a:p>
          <a:p>
            <a:pPr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</a:t>
            </a:r>
          </a:p>
          <a:p>
            <a:pPr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ИСТОРИЯ ОТЕЧЕСТВЕННОГО ТЕЛЕВИДЕНИЯ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Факты и иллюстрации</a:t>
            </a:r>
          </a:p>
          <a:p>
            <a:pPr algn="ctr"/>
            <a:r>
              <a:rPr lang="ru-RU" sz="3600" dirty="0" smtClean="0"/>
              <a:t>1931 – 2000</a:t>
            </a:r>
          </a:p>
          <a:p>
            <a:pPr algn="ctr"/>
            <a:r>
              <a:rPr lang="ru-RU" sz="2800" dirty="0" smtClean="0"/>
              <a:t>Часть </a:t>
            </a:r>
            <a:r>
              <a:rPr lang="en-US" sz="2800" dirty="0" smtClean="0"/>
              <a:t>II</a:t>
            </a:r>
            <a:endParaRPr lang="ru-RU" sz="2800" dirty="0" smtClean="0"/>
          </a:p>
          <a:p>
            <a:pPr algn="ctr"/>
            <a:r>
              <a:rPr lang="ru-RU" sz="2800" dirty="0" smtClean="0"/>
              <a:t>1985 - 2000</a:t>
            </a:r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8" name="Picture 14" descr="http://kino-teatr.org/acter/foto/star/339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6110" flipH="1">
            <a:off x="6008977" y="1969407"/>
            <a:ext cx="1381941" cy="172054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412776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"До и после полуночи»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07.03.1987 – 1991</a:t>
            </a:r>
          </a:p>
        </p:txBody>
      </p:sp>
      <p:pic>
        <p:nvPicPr>
          <p:cNvPr id="11266" name="Picture 2" descr="https://static3.1tv.ru/uploads/photo/image/3/thumb/182633_thumb_4f87b3aa6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293096"/>
            <a:ext cx="1908042" cy="143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04248" y="5733256"/>
            <a:ext cx="18140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О.Какучая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программы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 descr="http://ruspekh.ru/images/articles/29159/2015_10_07-15-01_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5013176"/>
            <a:ext cx="226825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telesem.ru/images/stories/764/li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52320" y="1556792"/>
            <a:ext cx="1380153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2" name="Picture 8" descr="https://i.ytimg.com/vi/WhnOUwm4xyI/hq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93922">
            <a:off x="443715" y="542686"/>
            <a:ext cx="1536170" cy="1152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274" name="Picture 10" descr="http://www.sakharov-center.ru/sites/default/files/2017-11/b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060848"/>
            <a:ext cx="225025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707904" y="3933056"/>
            <a:ext cx="243001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В.Молчанов,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 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868144" y="357301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М.Сидорова, до 1988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соведущая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 flipH="1">
            <a:off x="-180528" y="4797152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Helvetica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1844824"/>
            <a:ext cx="3888432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Когда мы вышли в эфир 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первый раз,  мы вообще 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были  единственными. 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На советском телевидении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 больше не было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ни одной программы, 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кроме программы «Время», 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которая выходила в прямой  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эфир. И не было ни одной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 программы, которая говорила</a:t>
            </a: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Helvetica"/>
              </a:rPr>
              <a:t> </a:t>
            </a:r>
            <a:r>
              <a:rPr lang="ru-RU" sz="2000" i="1" dirty="0" smtClean="0">
                <a:ea typeface="Times New Roman" pitchFamily="18" charset="0"/>
                <a:cs typeface="Helvetica"/>
              </a:rPr>
              <a:t>бы о том, о чем говорили мы. </a:t>
            </a:r>
            <a:r>
              <a:rPr lang="ru-RU" sz="2000" i="1" dirty="0" smtClean="0">
                <a:latin typeface="Calibri" pitchFamily="34" charset="0"/>
                <a:ea typeface="Times New Roman" pitchFamily="18" charset="0"/>
                <a:cs typeface="Helvetica"/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Helvetica"/>
            </a:endParaRPr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771800" y="4725144"/>
            <a:ext cx="3816424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atin typeface="Calibri" pitchFamily="34" charset="0"/>
                <a:ea typeface="Times New Roman" pitchFamily="18" charset="0"/>
                <a:cs typeface="Helvetica"/>
              </a:rPr>
              <a:t> …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Потом мы поняли, что  у нас есть шанс сказать то, 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что хочется сказать, то, 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о чём на советском 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телевидении никогда 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Helvetica"/>
              </a:rPr>
              <a:t>не говорилось</a:t>
            </a:r>
            <a:r>
              <a:rPr lang="ru-RU" i="1" dirty="0" smtClean="0">
                <a:ea typeface="Times New Roman" pitchFamily="18" charset="0"/>
                <a:cs typeface="Helvetica"/>
              </a:rPr>
              <a:t>.</a:t>
            </a:r>
          </a:p>
          <a:p>
            <a:pPr algn="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Новая газета №17 06.03.2000</a:t>
            </a:r>
            <a:endParaRPr lang="ru-RU" i="1" dirty="0" smtClean="0">
              <a:latin typeface="Calibri" pitchFamily="34" charset="0"/>
              <a:ea typeface="Times New Roman" pitchFamily="18" charset="0"/>
              <a:cs typeface="Helvetica"/>
            </a:endParaRP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Helvetica"/>
              </a:rPr>
              <a:t> 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0" name="Picture 14" descr="http://actualcomment.ru/upload/resize_cache/iblock/7d2/238_170_1/7d2e1c481b55d5c978aea64d9c95ab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805095" y="2060848"/>
            <a:ext cx="2106021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38" name="Picture 22" descr="http://www.kinoexpert.ru/foto/00158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9800">
            <a:off x="5769631" y="2354244"/>
            <a:ext cx="1152129" cy="164754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4824" name="Picture 8" descr="https://s1.stc.all.kpcdn.net/putevoditel/images/tild3063-6338-4361-b263-313037616439__122709vzglyad9e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9653">
            <a:off x="415403" y="4155404"/>
            <a:ext cx="1708663" cy="114009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2" descr="http://im1.kommersant.ru/CorpImages/Projects/perestroika/gallery/vzglyad/KMO_085979_05057_1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2473" flipH="1">
            <a:off x="262743" y="5251321"/>
            <a:ext cx="2052607" cy="115459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818" name="Picture 2" descr="https://upload.wikimedia.org/wikipedia/commons/2/2c/Borovik-arty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5385">
            <a:off x="2098313" y="4762751"/>
            <a:ext cx="1249152" cy="152746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4826" name="Picture 10" descr="https://cdn1.img.ria.ru/images/95441/27/9544127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8906" flipH="1">
            <a:off x="4955692" y="4914814"/>
            <a:ext cx="2338886" cy="132314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05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5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484785"/>
            <a:ext cx="597666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«Взгляд</a:t>
            </a:r>
            <a:r>
              <a:rPr lang="ru-RU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02.10.1987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Информационно-развлекательная программа Первыми её создавали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2" descr="Взгляд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32485">
            <a:off x="501717" y="473166"/>
            <a:ext cx="1394265" cy="1115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2" descr="http://tvtorrent.ru/pictures/max/5/221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15390">
            <a:off x="7212581" y="414794"/>
            <a:ext cx="1631618" cy="1334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4820" name="Picture 4" descr="https://upload.wikimedia.org/wikipedia/commons/a/a7/Evgeny_Dodolev_199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47060">
            <a:off x="4265061" y="4659780"/>
            <a:ext cx="1138966" cy="168986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4822" name="Picture 6" descr="http://depdela.ru/uploads/images/gallery_person/original_a645b8b9837b448c039275c31e86540d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189166">
            <a:off x="3224271" y="4714097"/>
            <a:ext cx="1119401" cy="161753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 rot="497393">
            <a:off x="5385520" y="6121488"/>
            <a:ext cx="1418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Мукусев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694581">
            <a:off x="270338" y="3707343"/>
            <a:ext cx="2096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А.Политковский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21300545">
            <a:off x="3145631" y="6247462"/>
            <a:ext cx="1906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О.Вакуловский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610455">
            <a:off x="4956565" y="6339572"/>
            <a:ext cx="1375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Е.Додолев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301880">
            <a:off x="1778544" y="6225726"/>
            <a:ext cx="1395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А.Боровик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20698875">
            <a:off x="7267265" y="4516611"/>
            <a:ext cx="1222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С.Бодров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9872" y="4221088"/>
            <a:ext cx="1783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Журналисты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83760" y="3717032"/>
            <a:ext cx="216024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А.Лысенко</a:t>
            </a:r>
          </a:p>
          <a:p>
            <a:pPr algn="ctr">
              <a:lnSpc>
                <a:spcPts val="19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программы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16" descr="https://www.startfilm.ru/images/base/person/pp18/73565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246808">
            <a:off x="2212342" y="2362120"/>
            <a:ext cx="1234368" cy="195441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4836" name="Picture 20" descr="http://andreygoncharov.users.photofile.ru/photo/andreygoncharov/135040683/xlarge/16313009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251591">
            <a:off x="4666940" y="2376688"/>
            <a:ext cx="1198429" cy="179878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323528" y="2132856"/>
            <a:ext cx="178792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Режиссёры и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авторы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512" y="2780928"/>
            <a:ext cx="21439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А.Малкин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К.Прошутинская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8104" y="4005064"/>
            <a:ext cx="14567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А.Разбаш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И.Демидов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4" name="Picture 18" descr="https://www.vokrug.tv/pic/person/6/e/0/d/6e0dc02a87a56548b78931074f02ae4e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57733">
            <a:off x="3492569" y="2371976"/>
            <a:ext cx="1219482" cy="184072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4828" name="Picture 12" descr="https://www.eg.ru/wp-content/uploads/2017/09/9097825211911563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607440">
            <a:off x="7198376" y="4991770"/>
            <a:ext cx="1582343" cy="148107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05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5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412776"/>
            <a:ext cx="58681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«Взгляд» 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Информационно-развлекательная программа </a:t>
            </a:r>
          </a:p>
          <a:p>
            <a:pPr algn="ctr">
              <a:lnSpc>
                <a:spcPts val="2000"/>
              </a:lnSpc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2" name="Рисунок 11" descr="https://scontent-arn2-1.xx.fbcdn.net/v/t34.0-12/20289603_106297036710833_1225059355_n.jpg?oh=106f985ba5918bead4468833f36f5733&amp;oe=5977A44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420888"/>
            <a:ext cx="29219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Взгля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2485">
            <a:off x="501717" y="473166"/>
            <a:ext cx="1394265" cy="1115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203848" y="5373217"/>
            <a:ext cx="2952328" cy="110030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Листьев А. Любимов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Захаров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2060848"/>
            <a:ext cx="280831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</a:t>
            </a:r>
          </a:p>
          <a:p>
            <a:pPr algn="ctr">
              <a:lnSpc>
                <a:spcPts val="19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26.02</a:t>
            </a:r>
          </a:p>
          <a:p>
            <a:pPr>
              <a:lnSpc>
                <a:spcPts val="19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митинг на Манежной площади в защиту гласности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04.91</a:t>
            </a:r>
          </a:p>
          <a:p>
            <a:pPr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«Взгляд из подполья»</a:t>
            </a:r>
          </a:p>
          <a:p>
            <a:pPr>
              <a:lnSpc>
                <a:spcPts val="1900"/>
              </a:lnSpc>
              <a:buFontTx/>
              <a:buNone/>
            </a:pPr>
            <a:endParaRPr lang="ru-RU" alt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23,25 .08 .91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специальные выпуски  о событиях 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19-23 августа (ГКЧП)</a:t>
            </a:r>
          </a:p>
          <a:p>
            <a:pPr algn="ctr">
              <a:lnSpc>
                <a:spcPts val="1900"/>
              </a:lnSpc>
              <a:buFontTx/>
              <a:buNone/>
            </a:pPr>
            <a:endParaRPr lang="ru-RU" alt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27.05.1994 –  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04. 2001</a:t>
            </a:r>
            <a:endParaRPr lang="ru-RU" alt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«Взгляд 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Александром Любимовым»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1972" y="1988840"/>
            <a:ext cx="411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«Взгляд» в телеэфире. Хроника </a:t>
            </a:r>
          </a:p>
          <a:p>
            <a:pPr algn="ctr">
              <a:buFontTx/>
              <a:buNone/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988840"/>
            <a:ext cx="2736304" cy="472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b="1" dirty="0" smtClean="0"/>
              <a:t>1987</a:t>
            </a:r>
          </a:p>
          <a:p>
            <a:pPr>
              <a:lnSpc>
                <a:spcPts val="1900"/>
              </a:lnSpc>
              <a:buFontTx/>
              <a:buNone/>
            </a:pPr>
            <a:r>
              <a:rPr lang="ru-RU" altLang="ru-RU" sz="2000" dirty="0" smtClean="0"/>
              <a:t>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 – решение </a:t>
            </a:r>
          </a:p>
          <a:p>
            <a:pPr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создании вечерней молодёжной передачи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октября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выпуск</a:t>
            </a:r>
          </a:p>
          <a:p>
            <a:pPr algn="ctr">
              <a:lnSpc>
                <a:spcPts val="1900"/>
              </a:lnSpc>
              <a:buFontTx/>
              <a:buNone/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26.12 – новогодний выпуск. Снят с эфира. (Сюжет об отставке Э.Шеварднадзе)</a:t>
            </a:r>
          </a:p>
          <a:p>
            <a:pPr algn="ctr">
              <a:lnSpc>
                <a:spcPts val="1900"/>
              </a:lnSpc>
              <a:buFontTx/>
              <a:buNone/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</a:t>
            </a:r>
          </a:p>
          <a:p>
            <a:pPr algn="ctr">
              <a:lnSpc>
                <a:spcPts val="19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10.01 – Приказ о приостановке производства программы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484784"/>
            <a:ext cx="435597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«Взгляд» : оценка спустя годы</a:t>
            </a: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72816"/>
            <a:ext cx="8784976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	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знаменитой программе «Взгляд» первых лет перестройки улыбчивые молодые супермены — Любимов, Листьев,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Политковский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Захаров,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Додолев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предстали «рыцарями правды» и борцами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«новое телевидение».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Смысл новизны, кроме разрешённой, но все равно вызывавшей уважение независимости суждений, был в особом ритме,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котором существовали динамичные молодые люди.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Он был естественным, в нём было своё обаяние. 	 	…Отражала ли она потребности общества? Несомненно.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Она давала иллюзию прикосновения к предметам доселе запретным, охотно и задиристо разоблачала. Но дальше не шла.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Её борьба состояла из мелких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тычков-кусаний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никогда не переходила на уровень интеллектуальный,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стремилась разоблачённое осмыслить и тем дать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обществу реальный толчок к самосовершенствованию. </a:t>
            </a:r>
          </a:p>
          <a:p>
            <a:pPr algn="r">
              <a:lnSpc>
                <a:spcPts val="2000"/>
              </a:lnSpc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https://rg.ru/i/gallery/ed26a6b6/5421a6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3107">
            <a:off x="6825220" y="4801228"/>
            <a:ext cx="180462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64088" y="5719227"/>
            <a:ext cx="26078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Кичин 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Росийская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газета» 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  <a:p>
            <a:endParaRPr lang="ru-RU" dirty="0"/>
          </a:p>
        </p:txBody>
      </p:sp>
      <p:pic>
        <p:nvPicPr>
          <p:cNvPr id="7" name="Picture 2" descr="Взгля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2485">
            <a:off x="501717" y="473166"/>
            <a:ext cx="1394265" cy="1115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556792" y="39956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916" name="Picture 4" descr="https://otvet.imgsmail.ru/download/f0f140719b9da059f5ee73b784454b0a_i-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98320">
            <a:off x="375156" y="649950"/>
            <a:ext cx="1610109" cy="1006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835696" y="4581128"/>
            <a:ext cx="644420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Крутов</a:t>
            </a:r>
            <a:r>
              <a:rPr lang="ru-RU" sz="2000" b="1" dirty="0" smtClean="0"/>
              <a:t>: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высвечивали серьезные проблемы,  а самое главное –  по ним принимались решения,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несли ответственность, понимали,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если проблема поднята во "Времени" или в "Прожекторе перестройки",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это нужно исполнять, делать.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8" name="Picture 6" descr="http://zyorna.ru/userfiles/avtory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1440160" cy="216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835696" y="1484785"/>
            <a:ext cx="619268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«Прожектор перестройки»</a:t>
            </a:r>
          </a:p>
          <a:p>
            <a:pPr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03.08.1987 – 1989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Ежедневный, по будням, 10- 15 минутный выпуск.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эфире после «Программы «Время». </a:t>
            </a:r>
          </a:p>
          <a:p>
            <a:pPr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	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3568" y="2564904"/>
            <a:ext cx="792088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Тихомиров, А. </a:t>
            </a:r>
            <a:r>
              <a:rPr lang="ru-RU" alt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Крутов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Е.Синицын. С. </a:t>
            </a:r>
            <a:r>
              <a:rPr lang="ru-RU" alt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Слипченко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Л.Эллин, В.Голубев, Е.Миронова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другие журналисты «Программы «Время»,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собственные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корреспонденты Гостелерадио СССР.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 осени 1989 г. «Прожектор» заменяет передача «Актуальное интервью».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556792"/>
            <a:ext cx="4572000" cy="13747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Ленинградское ТВ Пятый канал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«600 секунд»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Хронометраж 10 минут (600 секунд). 23.12.1987 - 01.10.1993 года.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А.Невзоров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С.Сорокина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pp.userapi.com/c836226/v836226558/6a575/0hQsb9LAG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6082">
            <a:off x="7516573" y="450808"/>
            <a:ext cx="1321447" cy="991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https://img.youtube.com/vi/y7Fi6__WID0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0466">
            <a:off x="7019534" y="1843380"/>
            <a:ext cx="1704148" cy="127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203848" y="292494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----------------------------</a:t>
            </a:r>
            <a:endParaRPr lang="ru-RU" dirty="0"/>
          </a:p>
        </p:txBody>
      </p:sp>
      <p:pic>
        <p:nvPicPr>
          <p:cNvPr id="15372" name="Picture 12" descr="http://www.myjulia.ru/data/cache/2011/06/24/802863_8682thumb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66480">
            <a:off x="505049" y="1836440"/>
            <a:ext cx="1772072" cy="132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88" name="Picture 28" descr="https://pastvu.com/_p/a/a/5/n/a5n7si6h2akmx4665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2376264" cy="161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0" y="3429000"/>
            <a:ext cx="37809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Телекурьер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1985 -1993; 2004 – 2009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Ведущая Н. Антонова</a:t>
            </a:r>
          </a:p>
        </p:txBody>
      </p:sp>
      <p:pic>
        <p:nvPicPr>
          <p:cNvPr id="15392" name="Picture 32" descr="http://amnesia.pavelbers.com/Teleprogramma%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1839">
            <a:off x="399475" y="523923"/>
            <a:ext cx="1512168" cy="1034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398" name="Picture 38" descr="http://staroetv.su/Obloshki5/TelestanciaFak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5013176"/>
            <a:ext cx="282698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3275856" y="3429000"/>
            <a:ext cx="229768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Другие передачи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666393">
            <a:off x="5954226" y="4885219"/>
            <a:ext cx="25202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«Общественное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мнение»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1987-1989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275856" y="4293096"/>
            <a:ext cx="272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Телестанция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«Факт»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1987-1989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400" name="Picture 40" descr="https://pbs.twimg.com/media/C8CDwINW4AEhrz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99221">
            <a:off x="6269286" y="3588766"/>
            <a:ext cx="2434495" cy="136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395536" y="6001355"/>
            <a:ext cx="2652298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Взгляд журналистов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жизнь города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3218"/>
            <a:ext cx="8291264" cy="1015542"/>
          </a:xfrm>
        </p:spPr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pic>
        <p:nvPicPr>
          <p:cNvPr id="3" name="Picture 22" descr="https://i0.newstube.ru/8350278rc640x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373216"/>
            <a:ext cx="2176241" cy="12241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cs6051.vk.me/u194575486/video/l_155b15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7223">
            <a:off x="373107" y="2958202"/>
            <a:ext cx="1515895" cy="113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" descr="http://2.bp.blogspot.com/_CVCQZ-NDbNg/SmrEkrEz3LI/AAAAAAAAAYU/JOgEs1Lacwk/s320/b_101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7504">
            <a:off x="365221" y="1649603"/>
            <a:ext cx="1481489" cy="111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0" descr="http://fenixclub.com/uploads/70226/img-160262-21701b415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9351" flipH="1">
            <a:off x="356755" y="4001432"/>
            <a:ext cx="1260140" cy="100811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8" descr="http://fenixclub.com/uploads/70226/img-159946-8cabd9edd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41347">
            <a:off x="7081154" y="1661758"/>
            <a:ext cx="1620180" cy="12961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Picture 24" descr="http://fenixclub.com/uploads/70226/img-159947-e8d0382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50260">
            <a:off x="7419977" y="3073780"/>
            <a:ext cx="1350150" cy="108012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6" name="Picture 6" descr="http://legacy.visualrian.ru/thumbnails/00000000019/19191.th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5373216"/>
            <a:ext cx="2448272" cy="12097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8" name="Picture 8" descr="http://i0.newstube.ru/4278290rc640x3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5373216"/>
            <a:ext cx="2207568" cy="124175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http://staroetv.su/Obloshli3/PiatoeKoles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07770">
            <a:off x="7308304" y="548680"/>
            <a:ext cx="1524000" cy="76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26" descr="http://fenixclub.com/uploads/70226/img-159559-ee9b94d9f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706513">
            <a:off x="7397908" y="4195045"/>
            <a:ext cx="1260140" cy="100811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251520" y="1484784"/>
            <a:ext cx="8712968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«Пятое колесо» 11. 04.1988 – 1991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Телеальманах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 политике, культуре, истории и т. п.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Главный редактор и ведущая -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Б.Куркова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Авторы и ведущие также: 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С Шолохов, И.Михайлова,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О.Байдина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, Н. Виноградова и др. 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Эфир - дважды в неделю, более  трех часов.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альманахе участвовали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Б. Ельцин, А. Собчак, 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Геферт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, Н. Бехтерева,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Л. Гинзбург, Д. Лихачёв, Д.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Гранин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и другие.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 коррупции  в Средней Азии и высших эшелонах власти</a:t>
            </a:r>
          </a:p>
          <a:p>
            <a:pPr lvl="0" algn="ctr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рассказали следователи Генпрокуратуры  </a:t>
            </a:r>
          </a:p>
          <a:p>
            <a:pPr lvl="0" algn="ctr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Т.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Гдлян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и Н. Иванов</a:t>
            </a:r>
          </a:p>
          <a:p>
            <a:pPr lvl="0" algn="ctr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С 1991 по 1992 выходит на канале РТР</a:t>
            </a:r>
          </a:p>
          <a:p>
            <a:pPr lvl="0" algn="ctr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С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1995  «Новое «Пятое колесо» еженедельно, затем ежемесячно</a:t>
            </a: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.</a:t>
            </a:r>
            <a:endParaRPr lang="ru-RU" sz="2000" dirty="0"/>
          </a:p>
        </p:txBody>
      </p:sp>
      <p:pic>
        <p:nvPicPr>
          <p:cNvPr id="46095" name="Picture 15" descr="http://amnesia.pavelbers.com/Teleprogramma%2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863965">
            <a:off x="433137" y="461602"/>
            <a:ext cx="1498272" cy="1025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pp.userapi.com/c411830/v411830380/7626/szgRiGmP0X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0386">
            <a:off x="7292355" y="3749242"/>
            <a:ext cx="1525332" cy="99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412776"/>
            <a:ext cx="525658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«Добрый вечер, Москва!».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11.11.1986 Телевизионная информационно- публицистическая программа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третьем московском  канале 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Создана при поддержке МГК КПСС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Первого секретаря Б.Ельцина.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редактор М.Огородников.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А.Меркулова,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Т.Каретникова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</p:txBody>
      </p:sp>
      <p:pic>
        <p:nvPicPr>
          <p:cNvPr id="53252" name="Picture 4" descr="http://www.kkovalev.ru/images/DVM_Shap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8896">
            <a:off x="604629" y="1647614"/>
            <a:ext cx="1802696" cy="13361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254" name="Picture 6" descr="https://im7.kommersant.ru/Issues.photo/OGONIOK/archive/common/archive/1996/4458/27-78-79/index/27-78-2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556792"/>
            <a:ext cx="1352600" cy="179219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7308304" y="3284984"/>
            <a:ext cx="1675652" cy="40011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А.Меркулова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364502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«Пресс-клуб»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29.09. 1989 - 3.12.2002 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Телевизионный клуб, в котором дискутируют представители прессы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6" name="Picture 8" descr="https://i.ytimg.com/vi/KOzlx5ykM64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725144"/>
            <a:ext cx="2016224" cy="15121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53264" name="Picture 16" descr="http://3s.tv/cache/projects/1206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40473" flipH="1">
            <a:off x="3122548" y="4914484"/>
            <a:ext cx="2552965" cy="151271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-2844823" y="1124744"/>
            <a:ext cx="284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6165304"/>
            <a:ext cx="2143985" cy="40011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К.Прошутинская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1256817">
            <a:off x="241025" y="5005679"/>
            <a:ext cx="280831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«Будку гласности»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 зайти любой и  сказать всё,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он думает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ситуации в стране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1508" name="Picture 4" descr="https://i.ytimg.com/vi/-yPXU2ZkBqo/maxresdefault.jpg"/>
          <p:cNvPicPr>
            <a:picLocks noChangeAspect="1" noChangeArrowheads="1"/>
          </p:cNvPicPr>
          <p:nvPr/>
        </p:nvPicPr>
        <p:blipFill>
          <a:blip r:embed="rId7" cstate="print"/>
          <a:srcRect l="13494" r="14915"/>
          <a:stretch>
            <a:fillRect/>
          </a:stretch>
        </p:blipFill>
        <p:spPr bwMode="auto">
          <a:xfrm rot="21213259">
            <a:off x="337583" y="3253738"/>
            <a:ext cx="2102072" cy="1651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262" name="Picture 14" descr="https://i.ytimg.com/vi/j3BYFfn7_E4/hqdefault.jpg"/>
          <p:cNvPicPr>
            <a:picLocks noChangeAspect="1" noChangeArrowheads="1"/>
          </p:cNvPicPr>
          <p:nvPr/>
        </p:nvPicPr>
        <p:blipFill>
          <a:blip r:embed="rId8" cstate="print"/>
          <a:srcRect l="32413" r="2941"/>
          <a:stretch>
            <a:fillRect/>
          </a:stretch>
        </p:blipFill>
        <p:spPr bwMode="auto">
          <a:xfrm rot="20982100">
            <a:off x="5149053" y="4774481"/>
            <a:ext cx="1516009" cy="175882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48478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Другое время - другая музыка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4" name="Picture 2" descr="https://tv-80.ru/attachments/Image/rpoop.jpg?template=gene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1271">
            <a:off x="450807" y="1473027"/>
            <a:ext cx="1757132" cy="1224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76" name="Picture 4" descr="https://tv-80.ru/attachments/Image/muz-lift.jpg?template=gener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1885603" cy="132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4077072"/>
            <a:ext cx="302433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Комаров,  Д.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Маматов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в эфире современные музыкальные стили: русский рок и хард-рок,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арт-рок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панк-рок, </a:t>
            </a:r>
          </a:p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хеви-метал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др.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8" name="Picture 6" descr="https://tv-80.ru/attachments/Image/peredacha-v-subbotu-vecherom-4.JPG?template=gene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2538">
            <a:off x="7071255" y="2643949"/>
            <a:ext cx="1824743" cy="1223268"/>
          </a:xfrm>
          <a:prstGeom prst="rect">
            <a:avLst/>
          </a:prstGeom>
          <a:noFill/>
        </p:spPr>
      </p:pic>
      <p:pic>
        <p:nvPicPr>
          <p:cNvPr id="54280" name="Picture 8" descr="ÐÑÐ·ÑÐºÐ°Ð»ÑÐ½ÑÐ¹ ÑÐ¸Ð½Ð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7902">
            <a:off x="3072297" y="3980987"/>
            <a:ext cx="1569214" cy="1166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7812360" y="4046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4282" name="Picture 10" descr="http://pimg.mycdn.me/getImage?disableStub=true&amp;type=VIDEO_S_720&amp;url=http%3A%2F%2Fvdp.mycdn.me%2FgetImage%3Fid%3D67788802769%26idx%3D6%26thumbType%3D37%26f%3D1&amp;signatureToken=5spvG3tGDsZ7x-fu5TZPi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61047"/>
            <a:ext cx="2592288" cy="129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286" name="Picture 14" descr="http://www.amur.info/res/misc/2016-10-31/590c470fdf37e3acffe6f233cd4e3e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937612" y="3919326"/>
            <a:ext cx="1918351" cy="1309874"/>
          </a:xfrm>
          <a:prstGeom prst="rect">
            <a:avLst/>
          </a:prstGeom>
          <a:noFill/>
          <a:ln w="28575">
            <a:solidFill>
              <a:schemeClr val="bg1">
                <a:lumMod val="85000"/>
                <a:lumOff val="15000"/>
              </a:schemeClr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54290" name="Picture 18" descr="https://i.ytimg.com/vi/VyLAThIxp44/maxresdefault.jpg"/>
          <p:cNvPicPr>
            <a:picLocks noChangeAspect="1" noChangeArrowheads="1"/>
          </p:cNvPicPr>
          <p:nvPr/>
        </p:nvPicPr>
        <p:blipFill>
          <a:blip r:embed="rId8" cstate="print"/>
          <a:srcRect l="5114" r="2841"/>
          <a:stretch>
            <a:fillRect/>
          </a:stretch>
        </p:blipFill>
        <p:spPr bwMode="auto">
          <a:xfrm>
            <a:off x="3995936" y="5445224"/>
            <a:ext cx="1907704" cy="1165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96" name="Picture 24" descr="https://omn-omn-omn.ru/images/4096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21206">
            <a:off x="7467473" y="1440944"/>
            <a:ext cx="1422401" cy="126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98" name="Picture 26" descr="https://s011.radikal.ru/i316/1502/75/a4add4884dbe.jpg"/>
          <p:cNvPicPr>
            <a:picLocks noChangeAspect="1" noChangeArrowheads="1"/>
          </p:cNvPicPr>
          <p:nvPr/>
        </p:nvPicPr>
        <p:blipFill>
          <a:blip r:embed="rId10" cstate="print"/>
          <a:srcRect l="5333" r="4000"/>
          <a:stretch>
            <a:fillRect/>
          </a:stretch>
        </p:blipFill>
        <p:spPr bwMode="auto">
          <a:xfrm>
            <a:off x="2915816" y="2708920"/>
            <a:ext cx="1224136" cy="108011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300" name="Picture 28" descr="https://s017.radikal.ru/i417/1502/a1/c28c0a32e03b.jpg"/>
          <p:cNvPicPr>
            <a:picLocks noChangeAspect="1" noChangeArrowheads="1"/>
          </p:cNvPicPr>
          <p:nvPr/>
        </p:nvPicPr>
        <p:blipFill>
          <a:blip r:embed="rId11" cstate="print"/>
          <a:srcRect l="5882" r="5882"/>
          <a:stretch>
            <a:fillRect/>
          </a:stretch>
        </p:blipFill>
        <p:spPr bwMode="auto">
          <a:xfrm>
            <a:off x="4283968" y="2708920"/>
            <a:ext cx="1152128" cy="10445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302" name="Picture 30" descr="https://avatars.mds.yandex.net/get-tv-shows/27488/2a0000015185a646bfce62a863d734df8f33/middl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112" y="2708920"/>
            <a:ext cx="1440158" cy="10801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347864" y="4797152"/>
            <a:ext cx="353000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1986 -1990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Ленинградское телевидение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0152" y="5589240"/>
            <a:ext cx="22539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и Т. Максимовы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5229200"/>
            <a:ext cx="1719894" cy="40011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 Максимова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844824"/>
            <a:ext cx="518457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субботу вечером»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Музыкально-развлекательная передача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Ведущие: З.Гердт, И.Кваша,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Н.Караченцев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s://ic.pics.livejournal.com/kohama_natalia/81938621/120452/120452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134678"/>
            <a:ext cx="3168352" cy="1901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pic>
        <p:nvPicPr>
          <p:cNvPr id="18442" name="Picture 10" descr="https://i0.newstube.ru/8763635rc640x3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0816">
            <a:off x="6588224" y="2348880"/>
            <a:ext cx="2376264" cy="133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в программах 1985 – 1991 гг.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628800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 </a:t>
            </a:r>
            <a:endParaRPr lang="ru-RU" dirty="0" smtClean="0"/>
          </a:p>
        </p:txBody>
      </p:sp>
      <p:pic>
        <p:nvPicPr>
          <p:cNvPr id="18434" name="Picture 2" descr="http://www.kino-teatr.ru/movie/poster/97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1224136" cy="183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8" name="Picture 6" descr="https://s.bookmix.ru/books/6/0/8/ZHenschina_s_kinoapparatom_2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76672"/>
            <a:ext cx="1187624" cy="180518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8440" name="Picture 8" descr="https://i.ytimg.com/vi/cMKn5DPFgBk/maxres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18479" flipH="1">
            <a:off x="5262724" y="1780704"/>
            <a:ext cx="1999545" cy="1124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9552" y="6093296"/>
            <a:ext cx="374441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Марина 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Голдовская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«Путешествие в человека».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4" name="Picture 12" descr="http://www.kino.ru/photos/originals/104/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95536" y="3789040"/>
            <a:ext cx="1440160" cy="203197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2555776" y="1412776"/>
            <a:ext cx="3616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Другое время – другое кино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63688" y="3068960"/>
            <a:ext cx="3024336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«Власть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соловецкая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Свидетельства и документы»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Режиссер 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Голдовская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17412" name="Picture 4" descr="http://www.litfund.ru/images/eauc_lots/36/cache/36-130-B845-3-VB102369_m_600x600.jpg"/>
          <p:cNvPicPr>
            <a:picLocks noChangeAspect="1" noChangeArrowheads="1"/>
          </p:cNvPicPr>
          <p:nvPr/>
        </p:nvPicPr>
        <p:blipFill>
          <a:blip r:embed="rId8" cstate="print"/>
          <a:srcRect r="5882"/>
          <a:stretch>
            <a:fillRect/>
          </a:stretch>
        </p:blipFill>
        <p:spPr bwMode="auto">
          <a:xfrm rot="426899">
            <a:off x="5071547" y="3075244"/>
            <a:ext cx="1409674" cy="234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691680" y="1844825"/>
            <a:ext cx="352839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«Архангельский мужик»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первых результатах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семейного подряда  на селе.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Режиссер 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Голдовская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http://mediasat.info/wp-content/uploads/2015/04/43875932_filma_Stanislava_Govoruhina_Tak_zhit_nelzy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6659">
            <a:off x="6854040" y="3465806"/>
            <a:ext cx="1569752" cy="2093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 rot="189313">
            <a:off x="4887712" y="5484750"/>
            <a:ext cx="4083554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Станислав Говорухин: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 фильм «Так жить нельзя»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принёс больше вреда,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чем пользы»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Телевидение </a:t>
            </a:r>
            <a:b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второй половины 80-х годов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«перестройки» и «гласности» 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780928"/>
            <a:ext cx="8424936" cy="381642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ts val="24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000" b="1" dirty="0" smtClean="0"/>
              <a:t>1986-1991 гг.</a:t>
            </a: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4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в руководстве Гостелерадио СССР 1985 г.</a:t>
            </a:r>
          </a:p>
          <a:p>
            <a:pPr algn="ctr">
              <a:lnSpc>
                <a:spcPts val="24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Новое в информационном и общественно-политическом телевещании</a:t>
            </a: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Другое время - другая музыка</a:t>
            </a: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Другое время – другое кино</a:t>
            </a: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негосударственные телекомпании</a:t>
            </a:r>
          </a:p>
          <a:p>
            <a:pPr algn="ctr">
              <a:lnSpc>
                <a:spcPts val="24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телевещания</a:t>
            </a:r>
          </a:p>
          <a:p>
            <a:pPr algn="ctr">
              <a:lnSpc>
                <a:spcPts val="24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в руководстве Гостелерадио СССР 1989 г.</a:t>
            </a: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 между властью и обществом</a:t>
            </a: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Рождение Российского телевидения (ВГТРК)</a:t>
            </a:r>
            <a:r>
              <a:rPr lang="ru-RU" sz="2000" i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Кравченко: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 пришел выполнить волю президента».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 г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24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endParaRPr lang="ru-RU" sz="2000" b="1" spc="150" dirty="0" smtClean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endParaRPr lang="ru-RU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 descr="https://cs8.pikabu.ru/post_img/big/2016/11/03/5/1478154368257148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348880"/>
            <a:ext cx="3024336" cy="1708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06" name="Picture 6" descr="ÐÐ½ÑÐ¸Ð°Ð»ÐºÐ¾Ð³Ð¾Ð»ÑÐ½ÑÐµ Ð¿Ð»Ð°ÐºÐ°ÑÑ Ð¸Ð· Ð¡Ð¡Ð¡Ð  (57 ÑÐ¾ÑÐ¾)"/>
          <p:cNvPicPr>
            <a:picLocks noChangeAspect="1" noChangeArrowheads="1"/>
          </p:cNvPicPr>
          <p:nvPr/>
        </p:nvPicPr>
        <p:blipFill>
          <a:blip r:embed="rId3" cstate="print"/>
          <a:srcRect l="5311" b="591"/>
          <a:stretch>
            <a:fillRect/>
          </a:stretch>
        </p:blipFill>
        <p:spPr bwMode="auto">
          <a:xfrm rot="524172">
            <a:off x="2003921" y="2629708"/>
            <a:ext cx="955680" cy="13399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Пропагандистские компании1985 – 1991 гг.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12776"/>
            <a:ext cx="3663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Антиалкогольная пропаганда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2" name="Picture 2" descr="https://cameralabs.org/media/lab17/04/19/sovetskie-antialkogolnye-plakaty_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7382">
            <a:off x="434840" y="1840515"/>
            <a:ext cx="979526" cy="1493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1204" name="Picture 4" descr="ÐÐ½ÑÐ¸Ð°Ð»ÐºÐ¾Ð³Ð¾Ð»ÑÐ½ÑÐµ Ð¿Ð»Ð°ÐºÐ°ÑÑ Ð¸Ð· Ð¡Ð¡Ð¡Ð  (57 ÑÐ¾ÑÐ¾)"/>
          <p:cNvPicPr>
            <a:picLocks noChangeAspect="1" noChangeArrowheads="1"/>
          </p:cNvPicPr>
          <p:nvPr/>
        </p:nvPicPr>
        <p:blipFill>
          <a:blip r:embed="rId5" cstate="print"/>
          <a:srcRect l="4435" t="3066" r="2431" b="1900"/>
          <a:stretch>
            <a:fillRect/>
          </a:stretch>
        </p:blipFill>
        <p:spPr bwMode="auto">
          <a:xfrm>
            <a:off x="1259632" y="2060848"/>
            <a:ext cx="954687" cy="14093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1210" name="Picture 10" descr="http://images.myshared.ru/17/1073168/slide_48.jpg"/>
          <p:cNvPicPr>
            <a:picLocks noChangeAspect="1" noChangeArrowheads="1"/>
          </p:cNvPicPr>
          <p:nvPr/>
        </p:nvPicPr>
        <p:blipFill>
          <a:blip r:embed="rId6" cstate="print"/>
          <a:srcRect l="3780" r="47081" b="2981"/>
          <a:stretch>
            <a:fillRect/>
          </a:stretch>
        </p:blipFill>
        <p:spPr bwMode="auto">
          <a:xfrm rot="20916913">
            <a:off x="6490836" y="2638124"/>
            <a:ext cx="870326" cy="12887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1212" name="Picture 12" descr="http://mtdata.ru/u23/photoD12D/20865529874-0/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060848"/>
            <a:ext cx="825974" cy="12961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1214" name="Picture 14" descr="http://neohr.ru/d/671702/d/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29851">
            <a:off x="7945889" y="1811913"/>
            <a:ext cx="879871" cy="13265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32040" y="1412776"/>
            <a:ext cx="4001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с нетрудовыми доходами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177281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апреля 1986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Авария на Чернобыльской </a:t>
            </a:r>
            <a:r>
              <a:rPr lang="ru-RU" sz="2000" dirty="0" smtClean="0">
                <a:solidFill>
                  <a:schemeClr val="bg1"/>
                </a:solidFill>
              </a:rPr>
              <a:t>АЭС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077072"/>
            <a:ext cx="8712968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«На Чернобыльской атомной электростанции произошла авария, поврежден один из атомных реакторов. Принимаются меры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по ликвидации последствий аварии. Пострадавшим оказывается помощь. Создана правительственная комиссия».    </a:t>
            </a:r>
            <a:r>
              <a:rPr lang="ru-RU" sz="1600" dirty="0" smtClean="0">
                <a:solidFill>
                  <a:schemeClr val="bg1"/>
                </a:solidFill>
              </a:rPr>
              <a:t>ТАСС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27 апреля информация в СМИ: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«Новости» Всесоюзного радио - четвертая новость.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Киевское республиканское радио – одиннадцатая новость.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Программа «Время» – сообщение 17 секунд.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До 2 мая советские СМИ не давали никакой другой информации о катастрофе..</a:t>
            </a:r>
            <a:endParaRPr lang="ru-RU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Пропагандистские компании1985 – 1991 гг</a:t>
            </a:r>
            <a:r>
              <a:rPr lang="ru-RU" sz="105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100" dirty="0"/>
          </a:p>
        </p:txBody>
      </p:sp>
      <p:pic>
        <p:nvPicPr>
          <p:cNvPr id="52226" name="Picture 2" descr="https://strana.ua/pub/a/b/a/ba7f30c112aaca732f12877a1db34a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628800"/>
            <a:ext cx="276142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1979712" y="1628800"/>
            <a:ext cx="4608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мая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«Программа «Время» показала репортажи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демонстрация в Киеве,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некоторых белорусских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брянских сёлах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накрытых радиоактивным облаком.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0" name="Picture 6" descr="https://ic.pics.livejournal.com/maxim_nm/51556845/4906758/490675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7799">
            <a:off x="6461153" y="4065799"/>
            <a:ext cx="2396725" cy="167970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2" name="Picture 8" descr="https://ic.pics.livejournal.com/maxim_nm/51556845/4906227/4906227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556792"/>
            <a:ext cx="2734993" cy="1840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23528" y="3284984"/>
            <a:ext cx="849694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мая, вторник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репортажи из зоны катастрофы передали: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4" name="Picture 10" descr="http://www.russdom.ru/sites/default/files/2018/1/O11B2875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149080"/>
            <a:ext cx="1187204" cy="14401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6" name="Picture 12" descr="https://ic.pics.livejournal.com/illesh/24700377/179358/179358_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437111"/>
            <a:ext cx="1149736" cy="162435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8" name="Picture 14" descr="http://www.rudata.ru/w/images/7/7b/%D0%93%D1%83%D0%B1%D0%B0%D1%80%D0%B5%D0%B2_%D0%92%D0%BB%D0%B0%D0%B4%D0%B8%D0%BC%D0%B8%D1%80_%D0%A1%D1%82%D0%B5%D0%BF%D0%B0%D0%BD%D0%BE%D0%B2%D0%B8%D1%87_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653136"/>
            <a:ext cx="1440160" cy="156940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627784" y="3789040"/>
            <a:ext cx="135485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Крутов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3933056"/>
            <a:ext cx="1250663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Иллеш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4149080"/>
            <a:ext cx="1433662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Губарев </a:t>
            </a:r>
          </a:p>
        </p:txBody>
      </p:sp>
      <p:sp>
        <p:nvSpPr>
          <p:cNvPr id="20" name="TextBox 19"/>
          <p:cNvSpPr txBox="1"/>
          <p:nvPr/>
        </p:nvSpPr>
        <p:spPr>
          <a:xfrm rot="255252">
            <a:off x="7065491" y="5822080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мая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7664" y="5589241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/>
              <a:t>и  съёмочная группа: 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/>
              <a:t>Е.  </a:t>
            </a:r>
            <a:r>
              <a:rPr lang="ru-RU" sz="2000" dirty="0" err="1" smtClean="0"/>
              <a:t>Шматриков</a:t>
            </a:r>
            <a:r>
              <a:rPr lang="ru-RU" sz="2000" dirty="0" smtClean="0"/>
              <a:t>, А. Маркелов,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/>
              <a:t>В. Захаров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«Программа «Время»</a:t>
            </a:r>
            <a:r>
              <a:rPr lang="ru-RU" sz="2000" dirty="0" smtClean="0"/>
              <a:t> </a:t>
            </a:r>
          </a:p>
          <a:p>
            <a:pPr>
              <a:lnSpc>
                <a:spcPts val="2000"/>
              </a:lnSpc>
            </a:pP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6093296"/>
            <a:ext cx="15086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«Известия» 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76056" y="6180892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«Правда».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cs633431.vk.me/v633431524/5137/rxTbAi5kZ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53136"/>
            <a:ext cx="1600177" cy="100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независимые телекомпании1985 – 1991 г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84784"/>
            <a:ext cx="7704856" cy="16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возникновения независимых телекомпаний: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 .03. 1990 года Закон СССР «О собственности в СССР»,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.06.1990 Закон СССР «О печати»,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 и творческие противоречия в Гостелерадио СССР, экономическая неустойчивость государственного телевидения</a:t>
            </a:r>
          </a:p>
          <a:p>
            <a:endParaRPr lang="ru-RU" dirty="0"/>
          </a:p>
        </p:txBody>
      </p:sp>
      <p:pic>
        <p:nvPicPr>
          <p:cNvPr id="54276" name="Picture 4" descr="https://i.ytimg.com/vi/ZaZ-cs0qM6M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8045">
            <a:off x="559853" y="2984254"/>
            <a:ext cx="1440159" cy="1080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78" name="Picture 6" descr="https://persons-info.com/userfiles/image/persons/20000-30000/27000-28000/27398/MALKIN_Anatolii_Grigorevich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6176">
            <a:off x="490049" y="4205870"/>
            <a:ext cx="1684195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rot="21111205">
            <a:off x="226765" y="5562743"/>
            <a:ext cx="2736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Учредители: А.Малкин,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К.Прошутинская.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80" name="Picture 8" descr="https://i.ytimg.com/vi/lr623xKFmFs/maxresdefault.jpg"/>
          <p:cNvPicPr>
            <a:picLocks noChangeAspect="1" noChangeArrowheads="1"/>
          </p:cNvPicPr>
          <p:nvPr/>
        </p:nvPicPr>
        <p:blipFill>
          <a:blip r:embed="rId5" cstate="print"/>
          <a:srcRect l="12197" r="11437"/>
          <a:stretch>
            <a:fillRect/>
          </a:stretch>
        </p:blipFill>
        <p:spPr bwMode="auto">
          <a:xfrm rot="21309232">
            <a:off x="2451883" y="4853142"/>
            <a:ext cx="1368152" cy="1007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2" descr="https://cdn.fishki.net/upload/post/201503/31/1485110/646b0c566f0e497e5096f7842e7b8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3365">
            <a:off x="3864298" y="4917938"/>
            <a:ext cx="1415828" cy="10520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82" name="Picture 10" descr="https://upload.wikimedia.org/wikipedia/ru/a/a4/%D0%94%D0%B5%D0%B6%D1%83%D1%80%D0%BD%D1%8B%D0%B9_%D0%BF%D0%BE_%D1%81%D1%82%D1%80%D0%B0%D0%BD%D0%B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1595">
            <a:off x="6813033" y="4457542"/>
            <a:ext cx="1793074" cy="100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779912" y="2996952"/>
            <a:ext cx="5040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Популярные проекты: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«Пресс-клуб», «Старая квартира»,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Оба-на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«Времечко», «Человек в маске»,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«Эх, Семеновна!», «Старый телевизор»,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поисках утраченного», «Временно доступен», «Дежурный по стране» …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86" name="Picture 14" descr="http://staroetv.su/Obloshki4/EchSemenovn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80859">
            <a:off x="5224672" y="5679552"/>
            <a:ext cx="1987200" cy="834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88" name="Picture 16" descr="Ð§ÑÐ¾ Ð´ÐµÐ»Ð°ÑÑ 2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5332347"/>
            <a:ext cx="1512168" cy="11209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91680" y="2852936"/>
            <a:ext cx="244827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 г.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Телекомпания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«Авторское телевидение»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выделилась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молодёжной редакции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независимые телекомпании1985 – 1991 г</a:t>
            </a:r>
            <a:endParaRPr lang="ru-RU" sz="2400" dirty="0"/>
          </a:p>
        </p:txBody>
      </p:sp>
      <p:pic>
        <p:nvPicPr>
          <p:cNvPr id="55300" name="Picture 4" descr="ÐÐ¾Ð³Ð¾ÑÐ¸Ð¿ Ð¢ÐµÐ»ÐµÐºÐ¾Ð¼Ð¿Ð°Ð½Ð¸Ð¸ ÐÐD (1990-200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24944"/>
            <a:ext cx="1512168" cy="1134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23728" y="1484784"/>
            <a:ext cx="47525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b="1" dirty="0" smtClean="0"/>
              <a:t>1990 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«Телекомпания ВИD» 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выделилась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молодёжной редакции.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Производила и производит программы для всех основных каналов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302" name="Picture 6" descr="http://expert.ru/data/public/252861/252862/26-lu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924944"/>
            <a:ext cx="1224135" cy="1584176"/>
          </a:xfrm>
          <a:prstGeom prst="rect">
            <a:avLst/>
          </a:prstGeom>
          <a:noFill/>
        </p:spPr>
      </p:pic>
      <p:pic>
        <p:nvPicPr>
          <p:cNvPr id="7" name="Picture 11" descr="Картинка 5 из 44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63888" y="5085184"/>
            <a:ext cx="1463853" cy="1098031"/>
          </a:xfrm>
          <a:prstGeom prst="rect">
            <a:avLst/>
          </a:prstGeom>
        </p:spPr>
      </p:pic>
      <p:pic>
        <p:nvPicPr>
          <p:cNvPr id="55304" name="Picture 8" descr="http://img.rosbalt.ru/photobank/7/7/a/4/JNYtvXjf-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9" y="2924944"/>
            <a:ext cx="1440160" cy="1274259"/>
          </a:xfrm>
          <a:prstGeom prst="rect">
            <a:avLst/>
          </a:prstGeom>
          <a:noFill/>
        </p:spPr>
      </p:pic>
      <p:pic>
        <p:nvPicPr>
          <p:cNvPr id="55308" name="Picture 12" descr="http://www.advesti.ru/img/1118727444_a_27_demidov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5013176"/>
            <a:ext cx="1194048" cy="11940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35896" y="4221088"/>
            <a:ext cx="1653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Учредители: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79712" y="4509120"/>
            <a:ext cx="1518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А.Любимов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652120" y="4365104"/>
            <a:ext cx="135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В.Листьев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403648" y="6165304"/>
            <a:ext cx="215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Политковский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707904" y="6165304"/>
            <a:ext cx="1255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А.Разбаш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076056" y="6165304"/>
            <a:ext cx="145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И.Демидов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516216" y="6180892"/>
            <a:ext cx="18298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А.Горожанкин</a:t>
            </a:r>
          </a:p>
          <a:p>
            <a:endParaRPr lang="ru-RU" dirty="0"/>
          </a:p>
        </p:txBody>
      </p:sp>
      <p:pic>
        <p:nvPicPr>
          <p:cNvPr id="55312" name="Picture 16" descr="ÐÐ·Ð³Ð»ÑÐ´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84948">
            <a:off x="677891" y="1515254"/>
            <a:ext cx="1382042" cy="1105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314" name="Picture 18" descr="ÐÐ¾Ð»Ðµ Ð§ÑÐ´ÐµÑ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75577">
            <a:off x="6958463" y="2875866"/>
            <a:ext cx="1810621" cy="1020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318" name="Picture 22" descr="https://img-fotki.yandex.ru/get/3213/sluza79.b/0_21a1f_78fab7f7_X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939402">
            <a:off x="6851587" y="1643867"/>
            <a:ext cx="1869529" cy="1141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320" name="Picture 24" descr="http://f3.mylove.ru/N4qcxM1z8L.jpg"/>
          <p:cNvPicPr>
            <a:picLocks noChangeAspect="1" noChangeArrowheads="1"/>
          </p:cNvPicPr>
          <p:nvPr/>
        </p:nvPicPr>
        <p:blipFill>
          <a:blip r:embed="rId11" cstate="print"/>
          <a:srcRect l="15144" t="11538" r="43750" b="7692"/>
          <a:stretch>
            <a:fillRect/>
          </a:stretch>
        </p:blipFill>
        <p:spPr bwMode="auto">
          <a:xfrm rot="413454">
            <a:off x="598679" y="2603206"/>
            <a:ext cx="1270976" cy="1404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322" name="Picture 26" descr="ÐÐµÐ¿ÑÑÑÐ²ÑÐµ Ð·Ð°Ð¼ÐµÑÐºÐ¸ 201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67417">
            <a:off x="7072738" y="3994288"/>
            <a:ext cx="1701168" cy="958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324" name="Picture 28" descr="https://pic.rutube.ru/video/83/0d/830dc9d929a0a4d583116e3af426cec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964683">
            <a:off x="343402" y="4072257"/>
            <a:ext cx="1621669" cy="1150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306" name="Picture 10" descr="http://kabmir.com/thumbnail.php?file=Politkovsky_923745638.jpg&amp;size=article_larg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907704" y="5085184"/>
            <a:ext cx="1440160" cy="1080120"/>
          </a:xfrm>
          <a:prstGeom prst="rect">
            <a:avLst/>
          </a:prstGeom>
          <a:noFill/>
        </p:spPr>
      </p:pic>
      <p:pic>
        <p:nvPicPr>
          <p:cNvPr id="55310" name="Picture 14" descr="http://visualrian.ru/images/old_preview/104/51/1045156_preview.jpg"/>
          <p:cNvPicPr>
            <a:picLocks noChangeAspect="1" noChangeArrowheads="1"/>
          </p:cNvPicPr>
          <p:nvPr/>
        </p:nvPicPr>
        <p:blipFill>
          <a:blip r:embed="rId15" cstate="print"/>
          <a:srcRect l="3400" b="38509"/>
          <a:stretch>
            <a:fillRect/>
          </a:stretch>
        </p:blipFill>
        <p:spPr bwMode="auto">
          <a:xfrm>
            <a:off x="6660232" y="5013176"/>
            <a:ext cx="1309195" cy="115212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 rot="20986941">
            <a:off x="850252" y="4804779"/>
            <a:ext cx="928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В.Вульф</a:t>
            </a:r>
            <a:endParaRPr lang="ru-RU"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simkl.in/posters/74/74515d7f4f72efb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5124">
            <a:off x="6176225" y="5000570"/>
            <a:ext cx="1060191" cy="155910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 descr="ÐÐ¢Ð ÐÐÐÐÐÐ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8925">
            <a:off x="3111659" y="4902243"/>
            <a:ext cx="1824203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независимые телекомпании1985 – 1991 г</a:t>
            </a:r>
            <a:endParaRPr lang="ru-RU" sz="2400" dirty="0"/>
          </a:p>
        </p:txBody>
      </p:sp>
      <p:pic>
        <p:nvPicPr>
          <p:cNvPr id="1026" name="Picture 2" descr="http://www.delaemreklamu.ru/info/images/559_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780928"/>
            <a:ext cx="1152127" cy="1152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23728" y="1484784"/>
            <a:ext cx="4572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01.08. 1991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REN-TV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Производящая компания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1.01. 1997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Вещательная компания</a:t>
            </a:r>
          </a:p>
        </p:txBody>
      </p:sp>
      <p:pic>
        <p:nvPicPr>
          <p:cNvPr id="8" name="Picture 15" descr="Картинка 1 из 16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2339752" y="2636912"/>
            <a:ext cx="1656184" cy="1656184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9" name="Picture 16" descr="Картинка 4 из 37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076056" y="2603311"/>
            <a:ext cx="1224136" cy="1509743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perspectiveHeroicExtremeLeftFacing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2843808" y="4005064"/>
            <a:ext cx="36423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Учредители</a:t>
            </a:r>
          </a:p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Ирена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Дмитрий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Лесневские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fantasticfacts.ru/wp-content/uploads/2016/02/125834599_3e0a96ea9807054427007d603037ffb5_compress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53430">
            <a:off x="6828811" y="1626111"/>
            <a:ext cx="1774533" cy="1330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http://www.obltv.ru/upload/resize_cache/iblock/fc1/690_6900_1/view.jpg"/>
          <p:cNvPicPr>
            <a:picLocks noChangeAspect="1" noChangeArrowheads="1"/>
          </p:cNvPicPr>
          <p:nvPr/>
        </p:nvPicPr>
        <p:blipFill>
          <a:blip r:embed="rId10" cstate="print"/>
          <a:srcRect l="2191" t="5849" r="6871" b="20453"/>
          <a:stretch>
            <a:fillRect/>
          </a:stretch>
        </p:blipFill>
        <p:spPr bwMode="auto">
          <a:xfrm>
            <a:off x="6444209" y="2924944"/>
            <a:ext cx="2448272" cy="1486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6335689" y="4077072"/>
            <a:ext cx="2808311" cy="78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«Мужской разговор</a:t>
            </a:r>
          </a:p>
          <a:p>
            <a:pPr algn="ctr">
              <a:lnSpc>
                <a:spcPts val="1800"/>
              </a:lnSpc>
            </a:pPr>
            <a:r>
              <a:rPr lang="ru-RU" sz="2000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Эльдара Рязанова</a:t>
            </a:r>
          </a:p>
          <a:p>
            <a:pPr algn="ctr">
              <a:lnSpc>
                <a:spcPts val="1800"/>
              </a:lnSpc>
            </a:pPr>
            <a:r>
              <a:rPr lang="ru-RU" sz="2000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 Борисом Ельциным»</a:t>
            </a:r>
            <a:endParaRPr lang="ru-RU" sz="2000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https://upload.wikimedia.org/wikipedia/ru/0/0d/%D0%94%D0%BE%D0%B3-%D1%88%D0%BE%D1%83_%282001-2005%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46574">
            <a:off x="640770" y="1625055"/>
            <a:ext cx="1601578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4" name="Picture 10" descr="https://simg.sputnik.ru/?key=3fd96008696e64f3470b74870f5e702f0d16857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34486">
            <a:off x="827584" y="2420888"/>
            <a:ext cx="1272601" cy="134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http://www.viprutv.com/screenshots/108/068/poster_108068_00001_original.jpg"/>
          <p:cNvPicPr>
            <a:picLocks noChangeAspect="1" noChangeArrowheads="1"/>
          </p:cNvPicPr>
          <p:nvPr/>
        </p:nvPicPr>
        <p:blipFill>
          <a:blip r:embed="rId13" cstate="print"/>
          <a:srcRect l="16800" t="15565" r="12641" b="4389"/>
          <a:stretch>
            <a:fillRect/>
          </a:stretch>
        </p:blipFill>
        <p:spPr bwMode="auto">
          <a:xfrm rot="20898414">
            <a:off x="604926" y="3611828"/>
            <a:ext cx="1750462" cy="15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40" name="Picture 16" descr="https://cdn.fishki.net/upload/post/201603/12/1880911/b55927d60c73c523205c576eaa4eabb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4797152"/>
            <a:ext cx="2810635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2" name="Picture 18" descr="http://static.megashara.com/screenshots/1159638__141267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4260" y="4869160"/>
            <a:ext cx="1824203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46" name="Picture 22" descr="https://shtab.su/wp-content/uploads/2015/10/prokopenko_4.jpg"/>
          <p:cNvPicPr>
            <a:picLocks noChangeAspect="1" noChangeArrowheads="1"/>
          </p:cNvPicPr>
          <p:nvPr/>
        </p:nvPicPr>
        <p:blipFill>
          <a:blip r:embed="rId16" cstate="print"/>
          <a:srcRect l="23625" r="24401" b="1301"/>
          <a:stretch>
            <a:fillRect/>
          </a:stretch>
        </p:blipFill>
        <p:spPr bwMode="auto">
          <a:xfrm rot="423507">
            <a:off x="4816183" y="4669479"/>
            <a:ext cx="1349429" cy="192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Реклама на телевидении</a:t>
            </a:r>
            <a:endParaRPr lang="ru-RU" sz="2200" dirty="0"/>
          </a:p>
        </p:txBody>
      </p:sp>
      <p:pic>
        <p:nvPicPr>
          <p:cNvPr id="79874" name="Picture 2" descr="https://pp.userapi.com/c535605/u8382163/video/l_04c81dc4.jpg"/>
          <p:cNvPicPr>
            <a:picLocks noChangeAspect="1" noChangeArrowheads="1"/>
          </p:cNvPicPr>
          <p:nvPr/>
        </p:nvPicPr>
        <p:blipFill>
          <a:blip r:embed="rId2" cstate="print"/>
          <a:srcRect l="4110" r="5461"/>
          <a:stretch>
            <a:fillRect/>
          </a:stretch>
        </p:blipFill>
        <p:spPr bwMode="auto">
          <a:xfrm rot="1261905">
            <a:off x="357046" y="3935101"/>
            <a:ext cx="1910711" cy="158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4" descr="http://truba.com/video/0083/ico_full/82604.jpg"/>
          <p:cNvPicPr>
            <a:picLocks noChangeAspect="1" noChangeArrowheads="1"/>
          </p:cNvPicPr>
          <p:nvPr/>
        </p:nvPicPr>
        <p:blipFill>
          <a:blip r:embed="rId3" cstate="print"/>
          <a:srcRect r="1434"/>
          <a:stretch>
            <a:fillRect/>
          </a:stretch>
        </p:blipFill>
        <p:spPr bwMode="auto">
          <a:xfrm rot="21035358">
            <a:off x="434967" y="2003534"/>
            <a:ext cx="2008644" cy="1528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484784"/>
            <a:ext cx="345638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1964 г. В СССР первая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 реклама на телевидении </a:t>
            </a:r>
            <a:endParaRPr lang="ru-RU" sz="2000" dirty="0"/>
          </a:p>
        </p:txBody>
      </p:sp>
      <p:pic>
        <p:nvPicPr>
          <p:cNvPr id="79876" name="Picture 4" descr="http://itd1.mycdn.me/image?id=854737574774&amp;t=20&amp;plc=WEB&amp;tkn=*pWronfsa-zWLzsIDee_1J3ikT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42161">
            <a:off x="2464309" y="2115848"/>
            <a:ext cx="1897313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https://coubsecure-s.akamaihd.net/get/b22/p/coub/simple/cw_image/db3c455d7bf/cba329d01db81292f6e30/timeline_1416852007_0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9432">
            <a:off x="1406881" y="2911502"/>
            <a:ext cx="1872614" cy="145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1880">
            <a:off x="6268819" y="1633881"/>
            <a:ext cx="2414013" cy="139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067944" y="1484784"/>
            <a:ext cx="2664296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Зарубежная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коммерческая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реклама: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318724" y="2636912"/>
            <a:ext cx="391818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Майкл Джексон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рекламирует  «Пепси- колу». </a:t>
            </a:r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3284984"/>
            <a:ext cx="5868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 г.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Основана компания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Видиоинтернешнл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0" descr="http://runetbook.ru/img/cache/person/57182/middle2/main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005064"/>
            <a:ext cx="1524000" cy="161925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21" name="Picture 8" descr="http://mosmonitor.ru/media/mt/2016_03/19342.jpeg"/>
          <p:cNvPicPr>
            <a:picLocks noChangeAspect="1" noChangeArrowheads="1"/>
          </p:cNvPicPr>
          <p:nvPr/>
        </p:nvPicPr>
        <p:blipFill>
          <a:blip r:embed="rId8" cstate="print"/>
          <a:srcRect l="11993" r="18521"/>
          <a:stretch>
            <a:fillRect/>
          </a:stretch>
        </p:blipFill>
        <p:spPr bwMode="auto">
          <a:xfrm flipH="1">
            <a:off x="6804248" y="4005064"/>
            <a:ext cx="1872208" cy="158417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22" name="TextBox 21"/>
          <p:cNvSpPr txBox="1"/>
          <p:nvPr/>
        </p:nvSpPr>
        <p:spPr>
          <a:xfrm>
            <a:off x="4860032" y="4365104"/>
            <a:ext cx="1630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Основатели: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Заполь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М.Лесин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1760" y="5661248"/>
            <a:ext cx="6408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Сегодня: около 70% </a:t>
            </a:r>
            <a:r>
              <a:rPr lang="ru-RU" sz="2000" dirty="0" err="1" smtClean="0"/>
              <a:t>телерекламного</a:t>
            </a:r>
            <a:r>
              <a:rPr lang="ru-RU" sz="2000" dirty="0" smtClean="0"/>
              <a:t> рынка;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годовой торговый оборот более $3 </a:t>
            </a:r>
            <a:r>
              <a:rPr lang="ru-RU" sz="2000" dirty="0" err="1" smtClean="0"/>
              <a:t>млрд</a:t>
            </a:r>
            <a:r>
              <a:rPr lang="ru-RU" sz="2000" dirty="0" smtClean="0"/>
              <a:t>;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выручка по оценке специалистов около $300 млн.</a:t>
            </a:r>
            <a:endParaRPr lang="ru-RU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tvmuseum.ru/attach.asp?a_no=47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84168" y="5013176"/>
            <a:ext cx="2926300" cy="1656184"/>
          </a:xfrm>
          <a:prstGeom prst="roundRect">
            <a:avLst>
              <a:gd name="adj" fmla="val 16667"/>
            </a:avLst>
          </a:prstGeom>
          <a:ln w="1905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2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Picture 2" descr="1586237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88840"/>
            <a:ext cx="2520280" cy="22442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Picture 22" descr="https://im9.kommersant.ru/Issues.photo/OGONIOK/2017/042/KMO_085447_08800_1_t218_221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573015"/>
            <a:ext cx="3026453" cy="149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8" descr="http://need.estate/images/NEWS/RSS/Tass/2016-01/2377faddc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2431869" cy="141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0" descr="https://mtdata.ru/u4/photoCD02/20302013679-0/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060848"/>
            <a:ext cx="2520280" cy="165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http://www.lvolodarsky.ru/wp-content/uploads/2015/04/46834f1d5794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3789040"/>
            <a:ext cx="2779899" cy="173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0" descr="http://24segodnya.ru/images/lenta/img-81927-15247339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645261" y="2060848"/>
            <a:ext cx="2880321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6" descr="https://i.ytimg.com/vi/Q7Qbz6qQ9oU/hqdefault.jpg"/>
          <p:cNvPicPr>
            <a:picLocks noChangeAspect="1" noChangeArrowheads="1"/>
          </p:cNvPicPr>
          <p:nvPr/>
        </p:nvPicPr>
        <p:blipFill>
          <a:blip r:embed="rId9" cstate="print"/>
          <a:srcRect l="5770" r="4808"/>
          <a:stretch>
            <a:fillRect/>
          </a:stretch>
        </p:blipFill>
        <p:spPr bwMode="auto">
          <a:xfrm>
            <a:off x="395536" y="3356992"/>
            <a:ext cx="1512168" cy="126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267744" y="1412776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25.05 – 09.06 1989 год</a:t>
            </a:r>
          </a:p>
          <a:p>
            <a:pPr algn="ctr">
              <a:lnSpc>
                <a:spcPts val="2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съезд Народных депутатов СССР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://tvtorrent.ru/pictures/max/17/73263.jpg"/>
          <p:cNvPicPr>
            <a:picLocks noChangeAspect="1" noChangeArrowheads="1"/>
          </p:cNvPicPr>
          <p:nvPr/>
        </p:nvPicPr>
        <p:blipFill>
          <a:blip r:embed="rId10" cstate="print"/>
          <a:srcRect r="3750"/>
          <a:stretch>
            <a:fillRect/>
          </a:stretch>
        </p:blipFill>
        <p:spPr bwMode="auto">
          <a:xfrm>
            <a:off x="467544" y="4653136"/>
            <a:ext cx="1848205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123728" y="3429000"/>
            <a:ext cx="1320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А.Сахаров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4293096"/>
            <a:ext cx="1804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А.Черниченк</a:t>
            </a:r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380312" y="3212976"/>
            <a:ext cx="121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А.Собчак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2120" y="4869160"/>
            <a:ext cx="1069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Г.Попов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552" y="5733256"/>
            <a:ext cx="170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Ю.Афанасьев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4653136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Б.Ельцин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07704" y="5229200"/>
            <a:ext cx="4572000" cy="13747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политические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телевизионные события –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прямые трансляции 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,Ш Съездов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народных депутатов СССР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000" dirty="0"/>
          </a:p>
        </p:txBody>
      </p:sp>
      <p:pic>
        <p:nvPicPr>
          <p:cNvPr id="1026" name="Picture 2" descr="http://visualrian.ru/images/old_preview/2/69/26903_preview.jpg"/>
          <p:cNvPicPr>
            <a:picLocks noChangeAspect="1" noChangeArrowheads="1"/>
          </p:cNvPicPr>
          <p:nvPr/>
        </p:nvPicPr>
        <p:blipFill>
          <a:blip r:embed="rId2" cstate="print"/>
          <a:srcRect l="6966" t="6072" r="9444"/>
          <a:stretch>
            <a:fillRect/>
          </a:stretch>
        </p:blipFill>
        <p:spPr bwMode="auto">
          <a:xfrm rot="21067557">
            <a:off x="456786" y="1511766"/>
            <a:ext cx="1426033" cy="183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7704" y="1844824"/>
            <a:ext cx="7093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/>
              <a:t>А. Аксенов за годы работы в Польше отстал от бурных процессов, происходивших в СССР… Он дважды неудачно выступил в ЦК КПСС, где М.Горбачев проводил ежемесячные совещания  с руководителями средств массовой информации…  Его оценки выглядели неубедительно.</a:t>
            </a:r>
          </a:p>
          <a:p>
            <a:pPr algn="r">
              <a:lnSpc>
                <a:spcPts val="2000"/>
              </a:lnSpc>
            </a:pPr>
            <a:r>
              <a:rPr lang="ru-RU" dirty="0" smtClean="0"/>
              <a:t>Л.Кравченко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1484784"/>
            <a:ext cx="4939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 руководства Гостелерадио СССР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23528" y="4293096"/>
            <a:ext cx="6624736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А.Аксёнов был приглашен в ЦК КПСС, выслушал резкую критику, пытался оправдаться, взяв всю вину на себя, но в результате вынужден подать заявление </a:t>
            </a:r>
          </a:p>
          <a:p>
            <a:pPr marL="0" marR="0" lvl="0" indent="450850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об уходе на пенсию по состоянию здоровья. </a:t>
            </a:r>
          </a:p>
          <a:p>
            <a:pPr marL="0" marR="0" lvl="0" indent="45085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Председателем Гостелерадио СССР назначен</a:t>
            </a:r>
          </a:p>
          <a:p>
            <a:pPr marL="0" marR="0" lvl="0" indent="45085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 М. Ненашев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32" name="Picture 8" descr="https://cdn.gufo.me/images/biography_encyclopedia/10ed987d56a92a2eeb08034d9d284e42312c8d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8967" flipH="1">
            <a:off x="7308865" y="4462105"/>
            <a:ext cx="1260648" cy="1758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3429001"/>
            <a:ext cx="85705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Поводом для отстранения А.Аксёнова от руководства послужило интервью М.Захарова в программе «Взгляд», где режиссёр впервые публично поднял вопрос о выносе из мавзолея тела В.Ленина.</a:t>
            </a:r>
            <a:endParaRPr lang="ru-RU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91264" cy="1207578"/>
          </a:xfrm>
        </p:spPr>
        <p:txBody>
          <a:bodyPr>
            <a:noAutofit/>
          </a:bodyPr>
          <a:lstStyle/>
          <a:p>
            <a:pPr algn="ctr">
              <a:lnSpc>
                <a:spcPts val="22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Идеологическая ситуация чрезвычайно сложная</a:t>
            </a:r>
            <a:br>
              <a:rPr lang="ru-RU" sz="2400" dirty="0" smtClean="0"/>
            </a:br>
            <a:r>
              <a:rPr lang="ru-RU" sz="2000" dirty="0" smtClean="0"/>
              <a:t>Май1989 – август 1991</a:t>
            </a:r>
            <a:endParaRPr lang="ru-RU" sz="2000" dirty="0"/>
          </a:p>
        </p:txBody>
      </p:sp>
      <p:pic>
        <p:nvPicPr>
          <p:cNvPr id="1026" name="Picture 2" descr="https://rg.ru/i/gallery/4737e5da/af2ba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556792"/>
            <a:ext cx="2207215" cy="16738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3284984"/>
            <a:ext cx="36910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/>
              <a:t>М.Ф.Ненашев, член ЦК КПСС, </a:t>
            </a:r>
          </a:p>
          <a:p>
            <a:pPr algn="ctr">
              <a:lnSpc>
                <a:spcPts val="2000"/>
              </a:lnSpc>
            </a:pPr>
            <a:r>
              <a:rPr lang="ru-RU" dirty="0" smtClean="0"/>
              <a:t>Председатель Гостелерадио СССР</a:t>
            </a:r>
          </a:p>
          <a:p>
            <a:pPr algn="ctr">
              <a:lnSpc>
                <a:spcPts val="2000"/>
              </a:lnSpc>
            </a:pPr>
            <a:r>
              <a:rPr lang="ru-RU" dirty="0" smtClean="0"/>
              <a:t>05.1989—11.1990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484784"/>
            <a:ext cx="5148064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 идеологическая ситуация сегодня чрезвычайно сложная.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характеризуется … определенным ослаблением партийного руководства печатью, радио и телевидением.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…с одной стороны, проявляются демократизм и гласность,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 другой стороны,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сложилась определенная монополизация общественного мнения.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272677"/>
            <a:ext cx="85689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…сравнительно небольшая группа публицистов, журналистов, ученых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активно выступает по всем проблемам.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заняли в основном микрофоны, многие страницы печати,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они информируют, формируют общественное мнение,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во многих случаях ставят и сами отвечают на все те вопросы,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нас с вами беспокоят.»</a:t>
            </a:r>
          </a:p>
          <a:p>
            <a:pPr algn="r"/>
            <a:r>
              <a:rPr lang="ru-RU" dirty="0" smtClean="0"/>
              <a:t>Из выступления на Пленума ЦК КПСС, </a:t>
            </a:r>
          </a:p>
          <a:p>
            <a:pPr algn="r"/>
            <a:r>
              <a:rPr lang="ru-RU" dirty="0" smtClean="0"/>
              <a:t>19-20  09.1989 </a:t>
            </a:r>
          </a:p>
          <a:p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Идеологическая ситуация чрезвычайно сложная</a:t>
            </a:r>
            <a:br>
              <a:rPr lang="ru-RU" sz="2400" dirty="0" smtClean="0"/>
            </a:br>
            <a:r>
              <a:rPr lang="ru-RU" sz="2000" dirty="0" smtClean="0"/>
              <a:t>Май1989 – август 1991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95936" y="1484784"/>
            <a:ext cx="393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 кадров на телевидении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6" name="Picture 4" descr="http://www.iksmedia.ru/data/229/043/1237/Sagala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573016"/>
            <a:ext cx="930920" cy="12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8" name="Picture 6" descr="http://interatr.org/wp-content/uploads/2016/04/Bogda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636912"/>
            <a:ext cx="1069250" cy="14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19872" y="1916832"/>
            <a:ext cx="523733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Решетов П.Н.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1-ый зам. Председателя Гостелерадио СССР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928" y="2636912"/>
            <a:ext cx="34715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Богданов В.Л.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генеральный директор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Центрального телевидения</a:t>
            </a:r>
            <a:endParaRPr lang="ru-RU" sz="2000" dirty="0"/>
          </a:p>
        </p:txBody>
      </p:sp>
      <p:pic>
        <p:nvPicPr>
          <p:cNvPr id="49160" name="Picture 8" descr="https://vokrug.tv/pic/person/b/e/7/7/be77be2357dfbbba27de02ae635aa00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484784"/>
            <a:ext cx="1205880" cy="160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3573016"/>
            <a:ext cx="40324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/>
              <a:t>«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сути, мало что изменилось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тех давних пор, когда я впервые пришла сюда.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же нам присылают партийных непрофессионалов, которые ломают, корежат телевидение и нас.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3789040"/>
            <a:ext cx="3981154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Сагалаев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Э.М.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редактор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Главной редакции информации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(«Программа «Время»)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3068960"/>
            <a:ext cx="254358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Прошутинская К.А.,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тележурналист: 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5373216"/>
            <a:ext cx="849694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за последний год произошло огромное обновление руководства телевидения и редакций. И практически все эти люди пришли со стороны, не зная, не любя, не умея делать телевидение.» </a:t>
            </a:r>
          </a:p>
          <a:p>
            <a:pPr algn="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Огонек. - 1990. – 7 ноября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43711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1346" name="Picture 2" descr="https://pbs.twimg.com/media/C6m4ycyWkAAF1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84784"/>
            <a:ext cx="3060747" cy="1656184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16288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11 .03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1985 г. пленум ЦК КПСС.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М.С. Горбачёв избран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Генеральным секретарем ЦК КПСС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35488" y="3284984"/>
            <a:ext cx="460851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23.04.1985 г. пленум ЦК КПСС.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М.С.Горбачев обозначил программу ускорения перемен в идеологии, экономической и политической жизни страны. Выдвинут лозунг перестройки во всех сферах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общественной жизни. </a:t>
            </a:r>
          </a:p>
        </p:txBody>
      </p:sp>
      <p:pic>
        <p:nvPicPr>
          <p:cNvPr id="7" name="Picture 2" descr="RIAN archive 852682 XXVII Congress of the CP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564904"/>
            <a:ext cx="2163970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95536" y="4797152"/>
            <a:ext cx="421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25.02 – 06.03. 1986  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XXVII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съезд КПСС 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157192"/>
            <a:ext cx="87849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Утверждена новая редакция Программы КПСС 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«Основные направления экономического и социального развития СССР на 1986-90 годы и до 2000 года».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Подтвержден курс на строительство коммунизма.</a:t>
            </a:r>
            <a:r>
              <a:rPr lang="ru-RU" sz="2000" dirty="0" smtClean="0"/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транслировало доклад М.Горбачёва XXVII съезду КПСС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s://sobesednik.ru/storage/posts/February2018/Qq3rC402RWnv0mWT9Qk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81012">
            <a:off x="7343456" y="5026317"/>
            <a:ext cx="1423672" cy="106775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  <p:pic>
        <p:nvPicPr>
          <p:cNvPr id="1026" name="Picture 2" descr="http://pimg.mycdn.me/getImage?disableStub=true&amp;type=VIDEO_S_720&amp;url=http%3A%2F%2Fvdp.mycdn.me%2FgetImage%3Fid%3D546049657%26idx%3D30%26thumbType%3D47%26f%3D1%26i%3D1%26uccuc%3D0&amp;signatureToken=ItaNiM8IOldIFzoYhafq1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3534">
            <a:off x="658340" y="1430990"/>
            <a:ext cx="1511074" cy="849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2" descr="Эдуард Сагалаев в студии &quot;7 Дней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6458">
            <a:off x="692875" y="2395348"/>
            <a:ext cx="1895312" cy="14235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844824"/>
            <a:ext cx="64087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«Семь дней» 12 .11.89 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Воскресенье. 21:00 - 22:00.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информационно-аналитическая передача.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Сагалаев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 Тихомиров.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Закрыта 04.03.90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политическим мотивам.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Возобновлена «Программа «Время» </a:t>
            </a: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Ð¤Ð°Ð¹Ð»:ÐÐ¾Ð³Ð¾ÑÐ¸Ð¿ ÑÐµÐ»ÐµÐ¿ÑÐ¾Ð³ÑÐ°Ð¼Ð¼Ñ Ð¢Ð¡Ð 1990-1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5693">
            <a:off x="7044950" y="3781895"/>
            <a:ext cx="1600101" cy="1200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123728" y="1412776"/>
            <a:ext cx="583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в информационном вещании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 descr="https://uznayvse.ru/images/stories2016/uzn_1462036761.jpg"/>
          <p:cNvPicPr>
            <a:picLocks noChangeAspect="1" noChangeArrowheads="1"/>
          </p:cNvPicPr>
          <p:nvPr/>
        </p:nvPicPr>
        <p:blipFill>
          <a:blip r:embed="rId6" cstate="print"/>
          <a:srcRect l="13393" r="12946"/>
          <a:stretch>
            <a:fillRect/>
          </a:stretch>
        </p:blipFill>
        <p:spPr bwMode="auto">
          <a:xfrm rot="21074788">
            <a:off x="5937805" y="4116388"/>
            <a:ext cx="1311884" cy="119262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 descr="http://tvtorrent.ru/pictures/max/4/16704.jpg"/>
          <p:cNvPicPr>
            <a:picLocks noChangeAspect="1" noChangeArrowheads="1"/>
          </p:cNvPicPr>
          <p:nvPr/>
        </p:nvPicPr>
        <p:blipFill>
          <a:blip r:embed="rId7" cstate="print"/>
          <a:srcRect l="5183" r="27440"/>
          <a:stretch>
            <a:fillRect/>
          </a:stretch>
        </p:blipFill>
        <p:spPr bwMode="auto">
          <a:xfrm rot="468070">
            <a:off x="6313638" y="5156976"/>
            <a:ext cx="1204951" cy="134127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1520" y="4149080"/>
            <a:ext cx="5832648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ТСН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(Телевизионная  Служба Новостей)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09. 1989- 12.1991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Создана как альтернатива  «Программе  «Время» </a:t>
            </a:r>
          </a:p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.01. 1991 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отказ от осуждения событий в Вильнюсе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отстранены от ведения программы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 Миткова, Ю. Ростов, Д. Киселёв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https://ic.pics.livejournal.com/vilka_logka/50543949/61721/6172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5229200"/>
            <a:ext cx="2361292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популярное…</a:t>
            </a:r>
            <a:endParaRPr lang="ru-RU" sz="2000" dirty="0"/>
          </a:p>
        </p:txBody>
      </p:sp>
      <p:pic>
        <p:nvPicPr>
          <p:cNvPr id="3" name="Picture 6" descr="Ð¿ÐµÑÐµÐ´Ð°Ñ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4724">
            <a:off x="372478" y="1508666"/>
            <a:ext cx="2160240" cy="1638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 rot="21189951">
            <a:off x="284957" y="3217290"/>
            <a:ext cx="2608144" cy="192797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Брэйн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ринг»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18 .05. 1990 .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и ведение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первых выпусков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Ворошилова.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 ведущий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Козлов 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 descr="https://mtdata.ru/u24/photo7539/20000137456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556792"/>
            <a:ext cx="1785938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4895528" y="4293096"/>
            <a:ext cx="4248472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                    2 .02.1991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Музыкально-информационная программа И. Демидова. Производство телекомпании ВИD. Первоначально - в рамках «Взгляда»,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позже как самостоятельная программа.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0659" name="Picture 3" descr="https://img-fotki.yandex.ru/get/67184/12959330.f4/0_144654_572958b3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700808"/>
            <a:ext cx="2376264" cy="1584176"/>
          </a:xfrm>
          <a:prstGeom prst="rect">
            <a:avLst/>
          </a:prstGeom>
          <a:noFill/>
          <a:ln w="19050"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70663" name="Picture 7" descr="https://tengrinews.kz/userdata/news/2018/news_338641/photo_241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628800"/>
            <a:ext cx="2297988" cy="1368152"/>
          </a:xfrm>
          <a:prstGeom prst="rect">
            <a:avLst/>
          </a:prstGeom>
          <a:noFill/>
          <a:ln w="19050">
            <a:solidFill>
              <a:schemeClr val="bg1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8" name="Picture 14" descr="http://ribalych.ru/wp-content/uploads/2014/09/2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556792"/>
            <a:ext cx="1353403" cy="936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995936" y="2780928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25 .10. 1990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3140968"/>
            <a:ext cx="428396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из первых программ телекомпании «ВИD»,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аналог американской программы «Колесо Фортуны».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Листьева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А. Лысенко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14" name="Picture 8" descr="http://ribalych.ru/wp-content/uploads/2014/09/209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5229200"/>
            <a:ext cx="1796835" cy="1335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763688" y="5085184"/>
            <a:ext cx="1544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19 .10. 1990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4581128"/>
            <a:ext cx="33777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/>
              <a:t>«</a:t>
            </a:r>
            <a:r>
              <a:rPr lang="ru-RU" sz="2000" b="1" dirty="0" err="1" smtClean="0"/>
              <a:t>Оба-на</a:t>
            </a:r>
            <a:r>
              <a:rPr lang="ru-RU" sz="2000" b="1" dirty="0" smtClean="0"/>
              <a:t>!»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юмористическая передача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63688" y="5445224"/>
            <a:ext cx="22322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: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Угольников,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Фоменко,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Воскресенский.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9872" y="5157192"/>
            <a:ext cx="2132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«Похороны еды»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68" name="Picture 36" descr="https://cs9.pikabu.ru/post_img/2018/01/17/8/og_og_1516192521289713340.jpg"/>
          <p:cNvPicPr>
            <a:picLocks noChangeAspect="1" noChangeArrowheads="1"/>
          </p:cNvPicPr>
          <p:nvPr/>
        </p:nvPicPr>
        <p:blipFill>
          <a:blip r:embed="rId2" cstate="print"/>
          <a:srcRect r="62875"/>
          <a:stretch>
            <a:fillRect/>
          </a:stretch>
        </p:blipFill>
        <p:spPr bwMode="auto">
          <a:xfrm rot="363313">
            <a:off x="7257312" y="1988807"/>
            <a:ext cx="1462010" cy="184104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на телевидении…</a:t>
            </a:r>
            <a:endParaRPr lang="ru-RU" sz="2400" dirty="0"/>
          </a:p>
        </p:txBody>
      </p:sp>
      <p:pic>
        <p:nvPicPr>
          <p:cNvPr id="69636" name="Picture 4" descr="https://i.pinimg.com/736x/6c/a6/ad/6ca6ad2274b63b086998aaaa47afed90--new-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1980">
            <a:off x="6477404" y="4574374"/>
            <a:ext cx="2326766" cy="1745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-2628800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69654" name="Picture 22" descr="https://avatars.mds.yandex.net/get-marketpic/207337/market_YytK08qCMBbEpFsWsMcxWA/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6738">
            <a:off x="1823562" y="2034301"/>
            <a:ext cx="1372565" cy="209374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9656" name="Picture 24" descr="http://alterhouz.com/wp-content/uploads/2017/03/4-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988840"/>
            <a:ext cx="1418284" cy="201622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119791" y="1412776"/>
            <a:ext cx="648889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80-е – 90-е телевидение открывает для зрителей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«мыльные оперы»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62" name="Picture 30" descr="https://opt.detskoelukoshko.ru/wa-data/public/shop/products/54/17/61754/images/47915/47915.750x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8051">
            <a:off x="4644982" y="2084339"/>
            <a:ext cx="1317084" cy="207221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9658" name="Picture 26" descr="https://images.crafta.ua/collecting-items/4708025f3e4de4e035b3b8f7d970d97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67301">
            <a:off x="5935228" y="2029198"/>
            <a:ext cx="1383254" cy="203046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771800" y="4437112"/>
            <a:ext cx="3804567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Экстрасенсы на телевидении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вводили в транс зрителей,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тысячи километров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телестудии делали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бескровные операции,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заряжали воду в квартирах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телеприемников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 descr="https://vlast.kz/media/upload/images/kashpirovsky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71035">
            <a:off x="363761" y="4761719"/>
            <a:ext cx="2484276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5" name="TextBox 24"/>
          <p:cNvSpPr txBox="1"/>
          <p:nvPr/>
        </p:nvSpPr>
        <p:spPr>
          <a:xfrm rot="417807">
            <a:off x="7326847" y="4025447"/>
            <a:ext cx="154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Алан Чумак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21023903">
            <a:off x="287985" y="4095686"/>
            <a:ext cx="200086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Анатолий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Кашпировский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64" name="Picture 32" descr="https://lh3.googleusercontent.com/-1hnyiMqPAFU/WKhvF_VhaJI/AAAAAAADE0E/TfTAL0rzb1s/prmaria_big_thumb%25255B6%25255D.jpg?imgmax=8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060848"/>
            <a:ext cx="1385569" cy="184829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http://xn--80aagr1bl7a.net/static/upload/books/images/1155/1155_(0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3204">
            <a:off x="502890" y="1207655"/>
            <a:ext cx="1007208" cy="15100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Всероссийской государственной телерадиовещательной компании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ВГТРК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348880"/>
            <a:ext cx="856895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21.06. 1990 г. I Съезд народных депутатов РСФСР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принимает Постановление о средствах массовой информации РСФСР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поручает Совмину РСФСР создать государственные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радио.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.07. 1990 г. Президиум Верховного Совета РСФСР учреждает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«Всероссийскую Государственную Телевизионную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Радиовещательную Компанию»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(ВГТРК).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 descr="https://2.cdn.echo.msk.ru/att/news-285408-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2197" flipH="1">
            <a:off x="446525" y="4008437"/>
            <a:ext cx="1740660" cy="1218463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 descr="https://www.ridus.ru/_ah/img/lxBrZZpDE3x-gQ-doJi-ew"/>
          <p:cNvPicPr>
            <a:picLocks noChangeAspect="1" noChangeArrowheads="1"/>
          </p:cNvPicPr>
          <p:nvPr/>
        </p:nvPicPr>
        <p:blipFill>
          <a:blip r:embed="rId4" cstate="print"/>
          <a:srcRect r="28368"/>
          <a:stretch>
            <a:fillRect/>
          </a:stretch>
        </p:blipFill>
        <p:spPr bwMode="auto">
          <a:xfrm>
            <a:off x="6732240" y="4005064"/>
            <a:ext cx="1926340" cy="115212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5301208"/>
            <a:ext cx="2930867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ВГТРК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О.Попцов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14.07.1990-15.02.1996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Журналист, писатель,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общественный деятель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5229200"/>
            <a:ext cx="3979871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директор ВГТРК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А.Лысенко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 – 1996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Тележурналист, видный деятель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отечественного телевидения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67744" y="4365104"/>
            <a:ext cx="43924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вещания на втором канале: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13.05.1991 - вечером,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16.09.1991 - в полном объёме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72" name="Picture 12" descr="https://i.ytimg.com/vi/LvXGziu81PE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5229200"/>
            <a:ext cx="1815074" cy="1361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484784"/>
            <a:ext cx="4939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 руководства Гостелерадио СССР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s://ozon-st.cdn.ngenix.net/multimedia/1010467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2724">
            <a:off x="466694" y="1455360"/>
            <a:ext cx="1169608" cy="1877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0" name="Picture 4" descr="https://cdn.vseinet.ru/products/3185/3185237/XjY5UwVQ_280.jpg"/>
          <p:cNvPicPr>
            <a:picLocks noChangeAspect="1" noChangeArrowheads="1"/>
          </p:cNvPicPr>
          <p:nvPr/>
        </p:nvPicPr>
        <p:blipFill>
          <a:blip r:embed="rId3" cstate="print"/>
          <a:srcRect l="16200" r="16301"/>
          <a:stretch>
            <a:fillRect/>
          </a:stretch>
        </p:blipFill>
        <p:spPr bwMode="auto">
          <a:xfrm rot="426508">
            <a:off x="7559978" y="1553653"/>
            <a:ext cx="1225842" cy="181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21358537">
            <a:off x="297718" y="3341405"/>
            <a:ext cx="165618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/>
              <a:t>Председатель Гостелерадио СССР</a:t>
            </a:r>
          </a:p>
          <a:p>
            <a:pPr algn="ctr">
              <a:lnSpc>
                <a:spcPts val="2000"/>
              </a:lnSpc>
            </a:pPr>
            <a:r>
              <a:rPr lang="ru-RU" dirty="0" smtClean="0"/>
              <a:t>05.1989 -11.1990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916832"/>
            <a:ext cx="5976664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Указом М.Горбачева назначен Л.Кравченко 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14.10. 1990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Председателем Гостелерадио СССР,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8 .02. 1991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Председателем Всесоюзной государственной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телерадиовещательной компании «Останкино»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26 .08.1991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подавления августовского путча,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Указом Президента СССР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снят с занимаемой должности</a:t>
            </a:r>
          </a:p>
        </p:txBody>
      </p:sp>
      <p:pic>
        <p:nvPicPr>
          <p:cNvPr id="14342" name="Picture 6" descr="ÐÐµÐ¾Ð½Ð¸Ð´ ÐÐµÑÑÐ¾Ð²Ð¸Ñ ÐÑÐ°Ð²ÑÐµÐ½ÐºÐ¾"/>
          <p:cNvPicPr>
            <a:picLocks noChangeAspect="1" noChangeArrowheads="1"/>
          </p:cNvPicPr>
          <p:nvPr/>
        </p:nvPicPr>
        <p:blipFill>
          <a:blip r:embed="rId4" cstate="print"/>
          <a:srcRect t="2671" r="7365" b="9174"/>
          <a:stretch>
            <a:fillRect/>
          </a:stretch>
        </p:blipFill>
        <p:spPr bwMode="auto">
          <a:xfrm rot="424249">
            <a:off x="7481143" y="4509064"/>
            <a:ext cx="1275132" cy="171702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485964">
            <a:off x="7342594" y="3472964"/>
            <a:ext cx="1728358" cy="1159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14.10. 1990 –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26 .08.1991 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4653136"/>
            <a:ext cx="72008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/>
              <a:t>«Я пришел выполнить волю президента».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/>
              <a:t>Это были не пустые слова, я действительно пришел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/>
              <a:t>как личный посланник Горбачева.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/>
              <a:t>К тому времени… шла ожесточенная борьба за власть между Горбачевым и теми, кто шел к власти с Ельциным, и в этой обстановке моя должность была ключевой …  </a:t>
            </a:r>
          </a:p>
          <a:p>
            <a:pPr algn="ctr">
              <a:lnSpc>
                <a:spcPts val="2000"/>
              </a:lnSpc>
            </a:pPr>
            <a:r>
              <a:rPr lang="ru-RU" dirty="0" smtClean="0"/>
              <a:t>Л.Кравченко </a:t>
            </a:r>
            <a:r>
              <a:rPr lang="en-US" dirty="0" smtClean="0"/>
              <a:t>https://teleradio.livejournal.com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ic.pics.livejournal.com/artemijv/51159673/267972/267972_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1538">
            <a:off x="568845" y="1996680"/>
            <a:ext cx="2135534" cy="150982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4" name="Picture 8" descr="https://www.na-vasilieva.ru/wp-content/uploads/2015/12/IMG_659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16412">
            <a:off x="198388" y="3715740"/>
            <a:ext cx="1957085" cy="92332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1916832"/>
            <a:ext cx="475252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К концу восьмидесятых годов руководство телевидения и Л.Кравченко постоянно ощущали сильнейшее давление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как со стороны власти,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так и со стороны демократической общественности,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независимых от власти СМИ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484784"/>
            <a:ext cx="5464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 между властью и обществом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660" name="Picture 4" descr="https://img-fotki.yandex.ru/get/3810/248139019.1e/0_1234f6_dfacca79_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9808">
            <a:off x="6885311" y="1973444"/>
            <a:ext cx="1866969" cy="125501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0666" name="Picture 10" descr="https://i2.guns.ru/forums/icons/forum_pictures/005265/5265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5810">
            <a:off x="1792745" y="3429987"/>
            <a:ext cx="1316181" cy="17549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0668" name="Picture 12" descr="https://newauctionstatic.com.ua/offer_images/2017/06/16/09/big/Y/yOwkU1JUUk1/zhurnal_ogonek_28_ijul_1991_g_v_korotich_pro_a_jakovle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005064"/>
            <a:ext cx="2287237" cy="1512168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</p:pic>
      <p:pic>
        <p:nvPicPr>
          <p:cNvPr id="70670" name="Picture 14" descr="https://img-fotki.yandex.ru/get/4517/96492881.7/0_6ec85_b818d3fc_orig"/>
          <p:cNvPicPr>
            <a:picLocks noChangeAspect="1" noChangeArrowheads="1"/>
          </p:cNvPicPr>
          <p:nvPr/>
        </p:nvPicPr>
        <p:blipFill>
          <a:blip r:embed="rId7" cstate="print"/>
          <a:srcRect t="3704" r="2714" b="7407"/>
          <a:stretch>
            <a:fillRect/>
          </a:stretch>
        </p:blipFill>
        <p:spPr bwMode="auto">
          <a:xfrm rot="573384">
            <a:off x="6506162" y="3674594"/>
            <a:ext cx="1368152" cy="172819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0674" name="Picture 18" descr="https://cv02.twirpx.net/2232/2232386.jpg?t=201705220627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03011">
            <a:off x="7506957" y="3226092"/>
            <a:ext cx="1315954" cy="18534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0662" name="Picture 6" descr="http://www.a-novikov.ru/pics800/userimages/article/aleksandr_novikov_eto_sladkoe_slovo___svoboda_5_iyunya_1990_goda_gazeta_leninets1129834539zametka__na__sait______kopiy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57782">
            <a:off x="2902881" y="4112973"/>
            <a:ext cx="1305685" cy="15338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79512" y="4797152"/>
            <a:ext cx="8712968" cy="1908215"/>
          </a:xfrm>
          <a:custGeom>
            <a:avLst/>
            <a:gdLst>
              <a:gd name="connsiteX0" fmla="*/ 0 w 8640960"/>
              <a:gd name="connsiteY0" fmla="*/ 0 h 1908215"/>
              <a:gd name="connsiteX1" fmla="*/ 8640960 w 8640960"/>
              <a:gd name="connsiteY1" fmla="*/ 0 h 1908215"/>
              <a:gd name="connsiteX2" fmla="*/ 8640960 w 8640960"/>
              <a:gd name="connsiteY2" fmla="*/ 1908215 h 1908215"/>
              <a:gd name="connsiteX3" fmla="*/ 0 w 8640960"/>
              <a:gd name="connsiteY3" fmla="*/ 1908215 h 1908215"/>
              <a:gd name="connsiteX4" fmla="*/ 0 w 8640960"/>
              <a:gd name="connsiteY4" fmla="*/ 0 h 190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908215">
                <a:moveTo>
                  <a:pt x="0" y="0"/>
                </a:moveTo>
                <a:lnTo>
                  <a:pt x="8640960" y="0"/>
                </a:lnTo>
                <a:lnTo>
                  <a:pt x="8640960" y="1908215"/>
                </a:lnTo>
                <a:lnTo>
                  <a:pt x="0" y="1908215"/>
                </a:lnTo>
                <a:lnTo>
                  <a:pt x="0" y="0"/>
                </a:lnTo>
                <a:close/>
              </a:path>
            </a:pathLst>
          </a:custGeom>
          <a:ln w="12700"/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i="1" dirty="0" smtClean="0"/>
              <a:t>«Наша робость и безликость в эфире объясняются тем, </a:t>
            </a:r>
          </a:p>
          <a:p>
            <a:pPr algn="ctr">
              <a:lnSpc>
                <a:spcPts val="2000"/>
              </a:lnSpc>
            </a:pPr>
            <a:r>
              <a:rPr lang="ru-RU" i="1" dirty="0" smtClean="0"/>
              <a:t>что любого из "</a:t>
            </a:r>
            <a:r>
              <a:rPr lang="ru-RU" i="1" dirty="0" err="1" smtClean="0"/>
              <a:t>телеперсонажей</a:t>
            </a:r>
            <a:r>
              <a:rPr lang="ru-RU" i="1" dirty="0" smtClean="0"/>
              <a:t>" могут отстранить от эфира даже за то, что кому-то из власть имущих не понравилась интонация</a:t>
            </a:r>
          </a:p>
          <a:p>
            <a:pPr algn="ctr">
              <a:lnSpc>
                <a:spcPts val="2000"/>
              </a:lnSpc>
            </a:pPr>
            <a:r>
              <a:rPr lang="ru-RU" i="1" dirty="0" smtClean="0"/>
              <a:t> или выражение лица. </a:t>
            </a:r>
          </a:p>
          <a:p>
            <a:pPr algn="ctr">
              <a:lnSpc>
                <a:spcPts val="2000"/>
              </a:lnSpc>
            </a:pPr>
            <a:r>
              <a:rPr lang="ru-RU" i="1" dirty="0" smtClean="0"/>
              <a:t>И никакой Закон о печати тут не поможет...»</a:t>
            </a:r>
          </a:p>
          <a:p>
            <a:pPr algn="r">
              <a:lnSpc>
                <a:spcPts val="2000"/>
              </a:lnSpc>
            </a:pPr>
            <a:r>
              <a:rPr lang="ru-RU" dirty="0" smtClean="0"/>
              <a:t>Г.Кузнецов «Добрый вечер, Москва!»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 descr="http://dailytalking.ru/im/flyarkovskiy-vladislav-perovich_311_1289084962.jpg"/>
          <p:cNvPicPr>
            <a:picLocks noChangeAspect="1" noChangeArrowheads="1"/>
          </p:cNvPicPr>
          <p:nvPr/>
        </p:nvPicPr>
        <p:blipFill>
          <a:blip r:embed="rId3" cstate="print"/>
          <a:srcRect l="32072" b="3233"/>
          <a:stretch>
            <a:fillRect/>
          </a:stretch>
        </p:blipFill>
        <p:spPr bwMode="auto">
          <a:xfrm flipH="1">
            <a:off x="7596336" y="4616777"/>
            <a:ext cx="1368152" cy="1476519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71682" name="Picture 2" descr="http://you-books.com/bookstore/E/E-Yu-Dodolev/VZGLYAD-BITLY-PERESTROJKI-ONI-IGRALI-NA-KREMLYOVSK/_014.jpg"/>
          <p:cNvPicPr>
            <a:picLocks noChangeAspect="1" noChangeArrowheads="1"/>
          </p:cNvPicPr>
          <p:nvPr/>
        </p:nvPicPr>
        <p:blipFill>
          <a:blip r:embed="rId4" cstate="print"/>
          <a:srcRect l="10236" t="-5000"/>
          <a:stretch>
            <a:fillRect/>
          </a:stretch>
        </p:blipFill>
        <p:spPr bwMode="auto">
          <a:xfrm>
            <a:off x="251520" y="1484784"/>
            <a:ext cx="1827795" cy="1512169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Политизация страны - политизация телевизионного вещания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32856"/>
            <a:ext cx="8784976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«13 января в вечернем выпуске "ТСН" весь видеоматериал заменен текстом, который написал тов. Решетов.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ведущая Татьяна Миткова отказалась читать его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была заменена диктором.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января в связи с сюжетом о событиях в Литве был снят с эфира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заменен диктором ведущий "ТСН" Сергей Доренко.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января снят с эфира выпуск, о чем не было объявлено телезрителям.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января введены должности редакторов, которым вменено в обязанности читать и визировать все тексты перед их выходом в эфир» «Независимая газета» от 19.01.1991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772816"/>
            <a:ext cx="4943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Ломакин, заведующий отделом «ТСН»: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1412776"/>
            <a:ext cx="54648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 между властью и обществом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869160"/>
            <a:ext cx="7920880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«Л.Кравченко «применяет старый рецепт» к руководству телевидением.  Не выполняет обещание о создании независимого телевидения на втором канале. Стремится сделать первый канал президентским. Утверждает, что телевидение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должно стать более развлекательным». 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«Независимая газета» от 24.01.1991</a:t>
            </a:r>
          </a:p>
          <a:p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72200" y="5733256"/>
            <a:ext cx="2464393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Флярковский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Корреспондент </a:t>
            </a:r>
          </a:p>
          <a:p>
            <a:pPr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«Программы «Время»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cdn.tvc.ru/pictures/tb/130/561.jpg"/>
          <p:cNvPicPr>
            <a:picLocks noChangeAspect="1" noChangeArrowheads="1"/>
          </p:cNvPicPr>
          <p:nvPr/>
        </p:nvPicPr>
        <p:blipFill>
          <a:blip r:embed="rId2" cstate="print"/>
          <a:srcRect l="16097"/>
          <a:stretch>
            <a:fillRect/>
          </a:stretch>
        </p:blipFill>
        <p:spPr bwMode="auto">
          <a:xfrm rot="21113190" flipH="1">
            <a:off x="332347" y="1648615"/>
            <a:ext cx="1389425" cy="1243930"/>
          </a:xfrm>
          <a:prstGeom prst="round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Ликвидация Гостелерадио СССР</a:t>
            </a:r>
            <a:endParaRPr lang="ru-RU" sz="2200" dirty="0"/>
          </a:p>
        </p:txBody>
      </p:sp>
      <p:pic>
        <p:nvPicPr>
          <p:cNvPr id="24582" name="Picture 6" descr="http://img2.dp.ru/images/article/2018/07/02/74bfe02f-29e6-4115-aedf-7b877ba842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3370">
            <a:off x="6976202" y="3561957"/>
            <a:ext cx="1611938" cy="127048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1484784"/>
            <a:ext cx="86774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комитет Совета министров СССР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телевидению и радиовещанию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15.07.1970  - 05.07.1978</a:t>
            </a:r>
          </a:p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комитет СССР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телевидению и радиовещанию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05.07.1978 – 08.02. 1991</a:t>
            </a:r>
          </a:p>
          <a:p>
            <a:endParaRPr lang="ru-RU" dirty="0"/>
          </a:p>
        </p:txBody>
      </p:sp>
      <p:pic>
        <p:nvPicPr>
          <p:cNvPr id="11" name="Picture 2" descr="https://rg.ru/i/gallery/4737e5da/af2ba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9308" flipH="1">
            <a:off x="479539" y="3401329"/>
            <a:ext cx="1553380" cy="11779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https://www.sb.by/upload/resize_cache/iblock/683/400_400_0/683d85cfef55368c083ea9424778e28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2121" flipH="1">
            <a:off x="7545724" y="1629420"/>
            <a:ext cx="1160344" cy="1444333"/>
          </a:xfrm>
          <a:prstGeom prst="round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 rot="21137100">
            <a:off x="488327" y="2941197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С.Г. Лапин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0947379">
            <a:off x="418021" y="4665863"/>
            <a:ext cx="169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М.Ф.Ненашев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556735">
            <a:off x="7041768" y="3126950"/>
            <a:ext cx="1644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А.Н. Аксёнов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532502">
            <a:off x="6823796" y="5012569"/>
            <a:ext cx="1890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Л.П.Кравченко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2555776" y="3645024"/>
            <a:ext cx="42051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Всесоюзная государственная</a:t>
            </a: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телерадиовещательная компания</a:t>
            </a: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08.02.1991 – 27.12.1991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95536" y="4509120"/>
            <a:ext cx="8640960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Российская государственная</a:t>
            </a:r>
          </a:p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телерадиокомпания «Останкино»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27.12. 1991 – 12.10.1995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12 октября 1995 года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созданная  на частотах Гостелерадио СССР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Российская государственная телерадиокомпания «Останкино» 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перестал существовать!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" name="Стрелка вниз 27"/>
          <p:cNvSpPr/>
          <p:nvPr/>
        </p:nvSpPr>
        <p:spPr>
          <a:xfrm flipH="1">
            <a:off x="4572000" y="2276872"/>
            <a:ext cx="72009" cy="28803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4572000" y="3284984"/>
            <a:ext cx="72008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4572000" y="4365104"/>
            <a:ext cx="72008" cy="28803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flipH="1">
            <a:off x="4644008" y="5301208"/>
            <a:ext cx="144016" cy="21602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3100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Весна – лето 1991 года</a:t>
            </a:r>
            <a:b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lang="ru-RU" sz="27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Ново-Огарёвский</a:t>
            </a: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процесс и его последствия</a:t>
            </a:r>
            <a:b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/>
            </a:r>
            <a:b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endParaRPr lang="ru-RU" sz="27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3568" y="3284984"/>
            <a:ext cx="7844408" cy="331236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Референдум о сохранении СССР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Ново-Огаревская</a:t>
            </a: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встреча Президента СССР 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 руководителей девяти союзных республик 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об условиях сохранения СССР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Работа над текстом договора 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Союза суверенных  государств, 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его публикация и готовность к подписанию</a:t>
            </a: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Августовский путч</a:t>
            </a:r>
            <a:endParaRPr lang="ru-RU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://mtdata.ru/u25/photo7971/20501556987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88715">
            <a:off x="5980612" y="3864479"/>
            <a:ext cx="2767204" cy="184295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http://itd1.mycdn.me/image?id=852983286112&amp;t=20&amp;plc=WEB&amp;tkn=*vdpjympAN-2Bz2h4FXqPGG0Arz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085184"/>
            <a:ext cx="3960440" cy="151216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http://24kovrov.ru/images/novosti/2016/10/ce86ec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0955">
            <a:off x="6370359" y="1685741"/>
            <a:ext cx="2400267" cy="18002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Ново-Огарёвский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процесс и его последствие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endParaRPr lang="ru-RU" sz="2200" dirty="0"/>
          </a:p>
        </p:txBody>
      </p:sp>
      <p:pic>
        <p:nvPicPr>
          <p:cNvPr id="1027" name="Picture 3" descr="https://i07.fotocdn.net/s29/243/public_pin_l/499/27108277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0979">
            <a:off x="178575" y="1899068"/>
            <a:ext cx="3088059" cy="21954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029" name="Picture 5" descr="http://www.imperiyanews.ru/content/a2f8f88f-b472-e711-80e1-020c5d00406e"/>
          <p:cNvPicPr>
            <a:picLocks noChangeAspect="1" noChangeArrowheads="1"/>
          </p:cNvPicPr>
          <p:nvPr/>
        </p:nvPicPr>
        <p:blipFill>
          <a:blip r:embed="rId6" cstate="print"/>
          <a:srcRect l="8905" t="4444" r="6096" b="15556"/>
          <a:stretch>
            <a:fillRect/>
          </a:stretch>
        </p:blipFill>
        <p:spPr bwMode="auto">
          <a:xfrm>
            <a:off x="2771800" y="2636912"/>
            <a:ext cx="367240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339752" y="155679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Весна – лето 1991 года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17 марта 1991 г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Референдум о сохранении СССР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35" name="Picture 11" descr="https://newsland.com/static/u/content_image_from_text/03082017/5941051-2396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149080"/>
            <a:ext cx="1782894" cy="237626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c.pics.livejournal.com/tyler78/10388668/216434/216434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94415">
            <a:off x="4191745" y="2648551"/>
            <a:ext cx="2337516" cy="163820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/>
          </a:p>
        </p:txBody>
      </p:sp>
      <p:pic>
        <p:nvPicPr>
          <p:cNvPr id="1026" name="Picture 2" descr="C:\Users\Григорий\Desktop\Отсканировано 23.01.2018 14-22_обработано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348880"/>
            <a:ext cx="267717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436096" y="1484784"/>
            <a:ext cx="3373359" cy="78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Телевизионное обращение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М.С.Горбачёва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гражданам СССР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509120"/>
            <a:ext cx="4572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«Разумеется, Советскую власть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менять не собираемся,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её принципиальных основ отступать не будем.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изменения необходимы,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причём такие, которые укрепляют социализм, делают его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 богаче и динамичнее</a:t>
            </a:r>
            <a:r>
              <a:rPr lang="ru-RU" sz="2000" i="1" dirty="0" smtClean="0"/>
              <a:t>.»</a:t>
            </a:r>
            <a:endParaRPr lang="ru-RU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484784"/>
            <a:ext cx="518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посылы М.Горбачёва обществу: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916832"/>
            <a:ext cx="4572000" cy="44730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ускорения темпов роста, притом существенного,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вполне выполнима,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 центр всей нашей работы поставить интенсификацию экономики и ускорение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научно-технического прогресса, перестроить управление и планирование, структурную и инвестиционную политику, повсеместно повысить организованность и дисциплину, коренным образом улучшить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стиль деятельности.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lnSpc>
                <a:spcPts val="2000"/>
              </a:lnSpc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речи на пленуме ЦК КПСС. </a:t>
            </a:r>
          </a:p>
          <a:p>
            <a:pPr algn="r">
              <a:lnSpc>
                <a:spcPts val="2000"/>
              </a:lnSpc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апреля 1985 г.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Ново-Огарёвский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процесс и его последствие</a:t>
            </a:r>
            <a:endParaRPr lang="ru-RU" sz="2400" dirty="0"/>
          </a:p>
        </p:txBody>
      </p:sp>
      <p:pic>
        <p:nvPicPr>
          <p:cNvPr id="2050" name="Picture 2" descr="http://1991.lenta.ru/1991/10/28/federation/000000000610.pic516x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924944"/>
            <a:ext cx="2945302" cy="18722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7833" y="1484784"/>
            <a:ext cx="5468933" cy="1502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Весна – лето 1991 года 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23 апреля 1991 г. 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Ново-Огаревская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встреча Президента СССР 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 руководителей девяти союзных республик 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об условиях сохранения СССР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052" name="Picture 4" descr="http://lhistory.ru/storage/app/media/12-18-1016/raspad%20USSR/vs-808336a-kop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2811123" cy="187220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2054" name="Picture 6" descr="https://tvzvezda.ru/storage/news_other_images/original/2017/11/22/dcafa6cc947f49c18611c176922b68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583416" cy="172996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2339752" y="5013176"/>
            <a:ext cx="468384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Апрель – август 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работа над текстом договора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Союза суверенных  государств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2" name="Picture 12" descr="https://forpost-sz.ru/sites/default/files/styles/wide169/public/doc/2017/04/23/soyuz_1.jpg?h=d4d68ad6&amp;amp;amp;itok=gQTt_Qj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44407">
            <a:off x="5853007" y="1745330"/>
            <a:ext cx="2952328" cy="166068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Ново-Огарёвский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процесс и его последствие</a:t>
            </a:r>
            <a:endParaRPr lang="ru-RU" sz="2400" dirty="0"/>
          </a:p>
        </p:txBody>
      </p:sp>
      <p:pic>
        <p:nvPicPr>
          <p:cNvPr id="76804" name="Picture 4" descr="https://img-fotki.yandex.ru/get/4409/15127259.1/0_69348_7a8afdf6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2868">
            <a:off x="334013" y="1756525"/>
            <a:ext cx="2645486" cy="16926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6802" name="Picture 2" descr="https://ic.pics.livejournal.com/skif_tag/19770500/5579282/5579282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84784"/>
            <a:ext cx="3758465" cy="169570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6806" name="Picture 6" descr="https://img-fotki.yandex.ru/get/4117/42410816.3f/0_b709e_da9c70c2_X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7323">
            <a:off x="409233" y="2965789"/>
            <a:ext cx="2540010" cy="19769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6808" name="Picture 8" descr="http://propagandahistory.ru/pics/2018/02/1517778171_0f5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21947">
            <a:off x="6731917" y="3490950"/>
            <a:ext cx="2145134" cy="16046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6818" name="Picture 18" descr="http://fb.ru/misc/i/gallery/12760/6852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57408">
            <a:off x="6234992" y="4762651"/>
            <a:ext cx="2572624" cy="1457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816" name="Picture 16" descr="http://rodkom.com.ua/wp-content/uploads/2016/12/oblozhk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30520">
            <a:off x="426233" y="4592121"/>
            <a:ext cx="260968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810" name="Picture 10" descr="https://images20.fotki.com/v355/photos/5/955265/10074453/P1090886-v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5013176"/>
            <a:ext cx="4320480" cy="156771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843808" y="3284984"/>
            <a:ext cx="37818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23 июля республики согласовали текст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Союзного договора,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определили процедуру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и дату подписания –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 августа 1991 года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Ново-Огарёвский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процесс и его последствие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33056"/>
            <a:ext cx="5382344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15 августа 1991 г.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Опубликован текста Союзного договора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0152" y="5301208"/>
            <a:ext cx="2567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18-21 августа </a:t>
            </a:r>
          </a:p>
          <a:p>
            <a:pPr lvl="0"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Августовский путч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484784"/>
            <a:ext cx="63367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2 августа </a:t>
            </a:r>
          </a:p>
          <a:p>
            <a:pPr algn="ctr"/>
            <a:r>
              <a:rPr lang="ru-RU" sz="2000" b="1" dirty="0" err="1" smtClean="0"/>
              <a:t>Телеобращение</a:t>
            </a:r>
            <a:r>
              <a:rPr lang="ru-RU" sz="2000" b="1" dirty="0" smtClean="0"/>
              <a:t> М.С. Горбачёва:</a:t>
            </a:r>
          </a:p>
          <a:p>
            <a:pPr algn="ctr"/>
            <a:r>
              <a:rPr lang="ru-RU" sz="2000" b="1" dirty="0" smtClean="0"/>
              <a:t>Подписание Союзного договора намечено </a:t>
            </a:r>
          </a:p>
          <a:p>
            <a:pPr algn="ctr"/>
            <a:r>
              <a:rPr lang="ru-RU" sz="2000" b="1" dirty="0" smtClean="0"/>
              <a:t>на 20 августа</a:t>
            </a:r>
          </a:p>
          <a:p>
            <a:pPr algn="ctr"/>
            <a:endParaRPr lang="ru-RU" sz="2000" dirty="0" smtClean="0"/>
          </a:p>
        </p:txBody>
      </p:sp>
      <p:pic>
        <p:nvPicPr>
          <p:cNvPr id="77826" name="Picture 2" descr="https://s3cdn-observadorontime.netdna-ssl.com/wp-content/uploads/2016/12/19153157/156431983_1280x720_acf_cropped.jpg"/>
          <p:cNvPicPr>
            <a:picLocks noChangeAspect="1" noChangeArrowheads="1"/>
          </p:cNvPicPr>
          <p:nvPr/>
        </p:nvPicPr>
        <p:blipFill>
          <a:blip r:embed="rId2" cstate="print"/>
          <a:srcRect l="2729" r="19592"/>
          <a:stretch>
            <a:fillRect/>
          </a:stretch>
        </p:blipFill>
        <p:spPr bwMode="auto">
          <a:xfrm>
            <a:off x="467544" y="1700808"/>
            <a:ext cx="2088232" cy="151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95736" y="2924944"/>
            <a:ext cx="43591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4 августа </a:t>
            </a:r>
          </a:p>
          <a:p>
            <a:pPr algn="ctr"/>
            <a:r>
              <a:rPr lang="ru-RU" sz="2000" b="1" dirty="0" smtClean="0"/>
              <a:t>М.С. Горбачёв уехал отдыхать </a:t>
            </a:r>
          </a:p>
          <a:p>
            <a:pPr algn="ctr"/>
            <a:r>
              <a:rPr lang="ru-RU" sz="2000" b="1" dirty="0" smtClean="0"/>
              <a:t>в резиденцию в усадьбе </a:t>
            </a:r>
            <a:r>
              <a:rPr lang="ru-RU" sz="2000" b="1" dirty="0" err="1" smtClean="0"/>
              <a:t>Тессели</a:t>
            </a:r>
            <a:r>
              <a:rPr lang="ru-RU" sz="2000" b="1" dirty="0" smtClean="0"/>
              <a:t> посёлка Форос в Крыму</a:t>
            </a:r>
          </a:p>
          <a:p>
            <a:endParaRPr lang="ru-RU" dirty="0"/>
          </a:p>
        </p:txBody>
      </p:sp>
      <p:pic>
        <p:nvPicPr>
          <p:cNvPr id="77828" name="Picture 4" descr="http://ekvator-plus.com/images/lastWork/tesseli-fas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924943"/>
            <a:ext cx="2380378" cy="1571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77832" name="Picture 8" descr="https://sun3-3.userapi.com/c836527/v836527443/5dad9/gBerIHl2mP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157192"/>
            <a:ext cx="515217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2200"/>
              </a:lnSpc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Последние дни: августовский путч </a:t>
            </a:r>
            <a:br>
              <a:rPr lang="ru-RU" sz="22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-1548680" y="7647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2483309" y="3717032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1052" name="Picture 28" descr="https://tabimg.pravda.com/images/doc/2/1/2111207-clipboard01.jpg"/>
          <p:cNvPicPr>
            <a:picLocks noChangeAspect="1" noChangeArrowheads="1"/>
          </p:cNvPicPr>
          <p:nvPr/>
        </p:nvPicPr>
        <p:blipFill>
          <a:blip r:embed="rId2" cstate="print"/>
          <a:srcRect l="1680" t="7269" b="5501"/>
          <a:stretch>
            <a:fillRect/>
          </a:stretch>
        </p:blipFill>
        <p:spPr bwMode="auto">
          <a:xfrm rot="293699">
            <a:off x="6426376" y="4961321"/>
            <a:ext cx="2218433" cy="1364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54" name="Picture 30" descr="https://i.ytimg.com/vi/fLLhQoIqUAs/hqdefault.jpg"/>
          <p:cNvPicPr>
            <a:picLocks noChangeAspect="1" noChangeArrowheads="1"/>
          </p:cNvPicPr>
          <p:nvPr/>
        </p:nvPicPr>
        <p:blipFill>
          <a:blip r:embed="rId3" cstate="print"/>
          <a:srcRect l="7500" t="6667" r="15000"/>
          <a:stretch>
            <a:fillRect/>
          </a:stretch>
        </p:blipFill>
        <p:spPr bwMode="auto">
          <a:xfrm flipH="1">
            <a:off x="251520" y="1484784"/>
            <a:ext cx="1753909" cy="158417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1056" name="Picture 32" descr="http://tvtorrent.ru/pictures/max/17/73420.jpg"/>
          <p:cNvPicPr>
            <a:picLocks noChangeAspect="1" noChangeArrowheads="1"/>
          </p:cNvPicPr>
          <p:nvPr/>
        </p:nvPicPr>
        <p:blipFill>
          <a:blip r:embed="rId4" cstate="print"/>
          <a:srcRect l="-1449" t="3571" r="4306" b="10714"/>
          <a:stretch>
            <a:fillRect/>
          </a:stretch>
        </p:blipFill>
        <p:spPr bwMode="auto">
          <a:xfrm>
            <a:off x="6444208" y="1772815"/>
            <a:ext cx="2448272" cy="172819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41" name="TextBox 40"/>
          <p:cNvSpPr txBox="1"/>
          <p:nvPr/>
        </p:nvSpPr>
        <p:spPr>
          <a:xfrm>
            <a:off x="323528" y="1412776"/>
            <a:ext cx="84249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августа  в 8.00 и в 21.00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Дикторы И.Ермилова 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В.Шебеко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Е.Кочергин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читают документы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Госкомитета по чрезвычайному положению.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 вице-президента СССР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Заявление Советского руководства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Обращение к Советскому народу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Обращение к главам государств и правительств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генеральному секретарю ООН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 и. о. Президента СССР о введении чрезвычайного положения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городе Москве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ГКЧП СССР о выпуске центральных, московских городских и областных газет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Заявление ГКЧП СССР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536" y="5373216"/>
            <a:ext cx="712879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меняет программы.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Начинается трансляция балета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П.Чайковского «Лебединое  озеро»,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запланированная на более поздние часы.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https://img.tyt.by/n/0d/4/putsch_of_august_1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44297">
            <a:off x="5330261" y="2267946"/>
            <a:ext cx="2246649" cy="1440160"/>
          </a:xfrm>
          <a:prstGeom prst="rect">
            <a:avLst/>
          </a:prstGeom>
          <a:noFill/>
        </p:spPr>
      </p:pic>
      <p:pic>
        <p:nvPicPr>
          <p:cNvPr id="9" name="Picture 22" descr="https://user67902.clients-cdnnow.ru/localStorage/collection/8d/ab/8c/79/8dab8c79_resizedScaled_1200to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5267">
            <a:off x="6558423" y="1672599"/>
            <a:ext cx="2061468" cy="13743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47248" cy="1152128"/>
          </a:xfrm>
        </p:spPr>
        <p:txBody>
          <a:bodyPr>
            <a:no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Последние дни: августовский путч </a:t>
            </a: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/>
          </a:p>
        </p:txBody>
      </p:sp>
      <p:pic>
        <p:nvPicPr>
          <p:cNvPr id="8" name="Picture 24" descr="https://uainfo.org/static/files/gallery_uploads/images/Screenshot_1000009999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6440">
            <a:off x="6892969" y="2906208"/>
            <a:ext cx="1742112" cy="1296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6" descr="https://img.tsn.ua/cached/1518092914/tsn-84c75562ec6649b329b5d1cd14f9fd3c/thumbs/1200x630/8d/92/5021f6b9ff46287f74aa2ab45860928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25144"/>
            <a:ext cx="3154637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Picture 10" descr="https://pimg.mycdn.me/getImage?disableStub=true&amp;type=VIDEO_S_720&amp;url=http%3A%2F%2Fvdp.mycdn.me%2FgetImage%3Fid%3D9078506942%26idx%3D30%26thumbType%3D47%26f%3D1%26i%3D1&amp;signatureToken=LshWTWwwTZ1ZKmxTCTWvv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1454">
            <a:off x="6386311" y="4757191"/>
            <a:ext cx="2492824" cy="1402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203848" y="1412776"/>
            <a:ext cx="2917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и 20 августа 1991 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530475">
            <a:off x="6026109" y="4147969"/>
            <a:ext cx="28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Репортаж С.Медведева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0" descr="http://cdelat.ru/images/icons/social/history/gkch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284984"/>
            <a:ext cx="3384376" cy="116442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195736" y="4509120"/>
            <a:ext cx="5112568" cy="2145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17:00 19.08.91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Пресс-центр МИД СССР.  У входа танки.  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Пресс-конференция членов ГКЧП. 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Участники ГКЧП заметно нервничали.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вечернем отчёте в «Программе «Время» режиссёр Е.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Поздняк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показала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дрожащие руки и.о. Президента Г.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Янаева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.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Эти кадры обошли весь мир!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3" name="Picture 36" descr="https://vdp.mycdn.me/getImage?id=131724741215&amp;idx=0&amp;thumbType=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14418">
            <a:off x="521957" y="3533068"/>
            <a:ext cx="1920213" cy="108012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 rot="615631">
            <a:off x="342395" y="1740355"/>
            <a:ext cx="2096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А.Политковский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2" name="Picture 4" descr="https://img-fotki.yandex.ru/get/5702/vob-enzim.3/0_4cb15_2e7e9136_X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84122">
            <a:off x="353883" y="2153988"/>
            <a:ext cx="2071406" cy="1387107"/>
          </a:xfrm>
          <a:prstGeom prst="rect">
            <a:avLst/>
          </a:prstGeom>
          <a:noFill/>
        </p:spPr>
      </p:pic>
      <p:pic>
        <p:nvPicPr>
          <p:cNvPr id="83976" name="Picture 8" descr="https://tmb.news/upload/medialibrary/6ac/6ac825f2a97cdd20b41782dc6907c7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1772816"/>
            <a:ext cx="2760410" cy="164290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3302000" y="3016250"/>
          <a:ext cx="2538413" cy="825500"/>
        </p:xfrm>
        <a:graphic>
          <a:graphicData uri="http://schemas.openxmlformats.org/presentationml/2006/ole">
            <p:oleObj spid="_x0000_s98306" name="Объект упаковщика для оболочки" showAsIcon="1" r:id="rId3" imgW="2538720" imgH="825480" progId="Package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Последние дни: августовский путч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47251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hlinkClick r:id="rId2"/>
              </a:rPr>
              <a:t>.</a:t>
            </a:r>
            <a:endParaRPr lang="ru-RU" dirty="0">
              <a:hlinkClick r:id="rId2"/>
            </a:endParaRPr>
          </a:p>
        </p:txBody>
      </p:sp>
      <p:pic>
        <p:nvPicPr>
          <p:cNvPr id="7" name="Picture 38" descr="https://vdp.mycdn.me/getImage?id=131724741215&amp;idx=2&amp;thumbType=32"/>
          <p:cNvPicPr>
            <a:picLocks noChangeAspect="1" noChangeArrowheads="1"/>
          </p:cNvPicPr>
          <p:nvPr/>
        </p:nvPicPr>
        <p:blipFill>
          <a:blip r:embed="rId3" cstate="print"/>
          <a:srcRect l="14381" r="7562"/>
          <a:stretch>
            <a:fillRect/>
          </a:stretch>
        </p:blipFill>
        <p:spPr bwMode="auto">
          <a:xfrm rot="575315">
            <a:off x="6173942" y="2337330"/>
            <a:ext cx="1692804" cy="12198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987824" y="1484784"/>
            <a:ext cx="2842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19 - 21 августа 1991 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https://i10.fotocdn.net/s28/81/public_pin_l/399/2692582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938">
            <a:off x="7188998" y="1666604"/>
            <a:ext cx="1512168" cy="10100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2267744" y="1916832"/>
            <a:ext cx="4464496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ГКЧП запретило выпуск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многих газет </a:t>
            </a:r>
          </a:p>
          <a:p>
            <a:endParaRPr lang="ru-RU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404133" y="3284984"/>
            <a:ext cx="366856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Москвы работало только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Центральное Телевидение 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958079">
            <a:off x="6110207" y="1755808"/>
            <a:ext cx="1502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В.Стефанов</a:t>
            </a:r>
          </a:p>
        </p:txBody>
      </p:sp>
      <p:pic>
        <p:nvPicPr>
          <p:cNvPr id="20" name="Picture 34" descr="https://pbs.twimg.com/media/DO3EmTQW4AAA7y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301208"/>
            <a:ext cx="1552340" cy="1152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1115616" y="5229200"/>
            <a:ext cx="4251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Региональное телевидение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продолжало работать.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стране знали о событиях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Москве.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И.Мишин 4 канал г. Свердловск</a:t>
            </a:r>
          </a:p>
          <a:p>
            <a:pPr algn="ctr">
              <a:lnSpc>
                <a:spcPts val="2000"/>
              </a:lnSpc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4" descr="https://i.ytimg.com/vi/m95yFRKIvzU/hqdefault.jpg"/>
          <p:cNvPicPr>
            <a:picLocks noChangeAspect="1" noChangeArrowheads="1"/>
          </p:cNvPicPr>
          <p:nvPr/>
        </p:nvPicPr>
        <p:blipFill>
          <a:blip r:embed="rId6" cstate="print"/>
          <a:srcRect l="3409" r="1136"/>
          <a:stretch>
            <a:fillRect/>
          </a:stretch>
        </p:blipFill>
        <p:spPr bwMode="auto">
          <a:xfrm>
            <a:off x="251520" y="1556792"/>
            <a:ext cx="1557991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40" descr="https://vdp.mycdn.me/getImage?id=53436746371&amp;idx=3&amp;thumbType=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492896"/>
            <a:ext cx="1792199" cy="100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28531" y="3356992"/>
            <a:ext cx="4785092" cy="2421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Российское телевидение организовало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«Шаболовке» запись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информационных выпусков «Вестей»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видеокассеты  и рассылала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телестудиям страны.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экстренных ситуаций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подготовлена передвижная студия.</a:t>
            </a:r>
          </a:p>
          <a:p>
            <a:pPr>
              <a:lnSpc>
                <a:spcPts val="2000"/>
              </a:lnSpc>
            </a:pPr>
            <a:endParaRPr lang="ru-RU" dirty="0" smtClean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385151" y="2492896"/>
            <a:ext cx="34514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Вещание 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телевидения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прекращено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88024" y="4149080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августа Б. Ельцин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отправил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отставку главу Всесоюзной государственной телерадиокомпании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Л.Кравченко.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Телерадиокомпания передана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ведение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 РСФСР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21341430">
            <a:off x="1344465" y="1830925"/>
            <a:ext cx="156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Сорокина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pastvu.com/_p/d/6/2/6/6264e833b723581f957d028af1e2fa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639" y="4149080"/>
            <a:ext cx="1540126" cy="223224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036" name="Picture 12" descr="https://um.mos.ru/upload/resize_cache/iblock/290/620_380_0/1496056_2012081910134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23495">
            <a:off x="483489" y="4811655"/>
            <a:ext cx="2153982" cy="1617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8" name="Picture 14" descr="https://gdb.rferl.org/dbb996c3-f7e3-486c-a898-7c699436638a_tv_w1200_r1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58758">
            <a:off x="6866160" y="1308766"/>
            <a:ext cx="1920213" cy="10801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Последние дни: августовский путч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420888"/>
            <a:ext cx="67687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/>
              <a:t>На пересечении улиц  Чайковского  и Нового Арбата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 толпа заблокировала восемь боевых машин пехоты  Таманской мотострелковой дивизии.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Демонстранты, пытаясь остановить движение БМП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в сторону Смоленской площади, облили  бензином БМП. Машина загорелась.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Её экипаж под градом камней и металлических прутьев перебегает к соседним БМП.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Двое из них, прикрывая отход товарищей,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дали предупредительные выстрелы в воздух. </a:t>
            </a:r>
          </a:p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Илья, Дмитрий и Владимир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пытались помешать движению  боевых машин.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Но автоматная пуля, гусеницы боевых машин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не дали им этого сделать.</a:t>
            </a:r>
            <a:endParaRPr lang="ru-RU" sz="2000" b="1" dirty="0"/>
          </a:p>
        </p:txBody>
      </p:sp>
      <p:pic>
        <p:nvPicPr>
          <p:cNvPr id="1026" name="Picture 2" descr="1991 CPA 6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12776"/>
            <a:ext cx="1211095" cy="17281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28" name="Picture 4" descr="1991 CPA 63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140968"/>
            <a:ext cx="1279933" cy="183121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30" name="Picture 6" descr="1991 CPA 63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2996952"/>
            <a:ext cx="1220707" cy="17281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195736" y="1484784"/>
            <a:ext cx="556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Страшная ночь с 20 на 21 августа 1991 года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1844824"/>
            <a:ext cx="550810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погибли в ночь в подземном туннеле близ   Смоленской площади.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Последние дни: августовский путч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1412776"/>
            <a:ext cx="4982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События одного дня: 21 августа 1991 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44824"/>
            <a:ext cx="8712968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14:15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Крым вылетают некоторые члены ГКЧП для переговоров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М. Горбачёвым 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Горбачёв отказывается их принять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16:00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Президиум Верховного Совета СССР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незаконном фактическом  отстранении Президента СССР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исполнения обязанностей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Отмена указов и постановлений о чрезвычайном положении.</a:t>
            </a:r>
            <a:r>
              <a:rPr lang="ru-RU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ГКЧП объявлен распущенным,</a:t>
            </a:r>
            <a:r>
              <a:rPr lang="ru-RU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его решения — недействительными</a:t>
            </a: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16:52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Вице-президент РСФСР А Руцкой, премьер-министр  И.Силаев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др.,  36 вооружённых офицеров милиции вылетают в Форос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М.Горбачёву,  позже прибывает делегация РСФСР.</a:t>
            </a:r>
          </a:p>
          <a:p>
            <a:pPr algn="ctr"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22:00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Генеральный прокурор РСФСР 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Степанков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выносит постановление об аресте бывших членов ГКЧП.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августа 1991 г.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00:04 М. Горбачёв, вылетает  в Москву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августовского  путча</a:t>
            </a:r>
            <a:endParaRPr lang="ru-RU" sz="2400" dirty="0"/>
          </a:p>
        </p:txBody>
      </p:sp>
      <p:pic>
        <p:nvPicPr>
          <p:cNvPr id="84996" name="Picture 4" descr="https://www.permgaspi.ru/uploads/images/1991/3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789040"/>
            <a:ext cx="3496093" cy="1944216"/>
          </a:xfrm>
          <a:prstGeom prst="rect">
            <a:avLst/>
          </a:prstGeom>
          <a:noFill/>
        </p:spPr>
      </p:pic>
      <p:pic>
        <p:nvPicPr>
          <p:cNvPr id="12" name="Picture 20" descr="https://mtdata.ru/u24/photo812C/20940249671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70331">
            <a:off x="458013" y="3194606"/>
            <a:ext cx="2238129" cy="1584176"/>
          </a:xfrm>
          <a:prstGeom prst="rect">
            <a:avLst/>
          </a:prstGeom>
          <a:noFill/>
        </p:spPr>
      </p:pic>
      <p:pic>
        <p:nvPicPr>
          <p:cNvPr id="13" name="Picture 18" descr="http://free-war.net/uploads/posts/2013-10/1381023038_kjlw8s2n6ihrxqv.jpg"/>
          <p:cNvPicPr>
            <a:picLocks noChangeAspect="1" noChangeArrowheads="1"/>
          </p:cNvPicPr>
          <p:nvPr/>
        </p:nvPicPr>
        <p:blipFill>
          <a:blip r:embed="rId4" cstate="print"/>
          <a:srcRect l="21434"/>
          <a:stretch>
            <a:fillRect/>
          </a:stretch>
        </p:blipFill>
        <p:spPr bwMode="auto">
          <a:xfrm rot="576891">
            <a:off x="6271481" y="1755954"/>
            <a:ext cx="1916823" cy="1541922"/>
          </a:xfrm>
          <a:prstGeom prst="rect">
            <a:avLst/>
          </a:prstGeom>
          <a:noFill/>
        </p:spPr>
      </p:pic>
      <p:pic>
        <p:nvPicPr>
          <p:cNvPr id="15" name="Picture 2" descr="https://delo.ua/files/images/87/20/putch19avgusta1991_8720_p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1567">
            <a:off x="360171" y="1705683"/>
            <a:ext cx="2118678" cy="1616473"/>
          </a:xfrm>
          <a:prstGeom prst="rect">
            <a:avLst/>
          </a:prstGeom>
          <a:noFill/>
        </p:spPr>
      </p:pic>
      <p:pic>
        <p:nvPicPr>
          <p:cNvPr id="85000" name="Picture 8" descr="https://mtdata.ru/u22/photoE3D1/20824885426-0/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81080" flipH="1">
            <a:off x="1964983" y="1572685"/>
            <a:ext cx="1306580" cy="1818323"/>
          </a:xfrm>
          <a:prstGeom prst="rect">
            <a:avLst/>
          </a:prstGeom>
          <a:noFill/>
        </p:spPr>
      </p:pic>
      <p:pic>
        <p:nvPicPr>
          <p:cNvPr id="15364" name="Picture 4" descr="https://gdb.rferl.org/46FAECE2-1B13-49A1-BAA2-710C6DCD0BCD_w1200_r1_s.jpg"/>
          <p:cNvPicPr>
            <a:picLocks noChangeAspect="1" noChangeArrowheads="1"/>
          </p:cNvPicPr>
          <p:nvPr/>
        </p:nvPicPr>
        <p:blipFill>
          <a:blip r:embed="rId7" cstate="print"/>
          <a:srcRect r="35714"/>
          <a:stretch>
            <a:fillRect/>
          </a:stretch>
        </p:blipFill>
        <p:spPr bwMode="auto">
          <a:xfrm rot="875305" flipH="1">
            <a:off x="6257392" y="2698817"/>
            <a:ext cx="1841347" cy="1611179"/>
          </a:xfrm>
          <a:prstGeom prst="rect">
            <a:avLst/>
          </a:prstGeom>
          <a:noFill/>
        </p:spPr>
      </p:pic>
      <p:pic>
        <p:nvPicPr>
          <p:cNvPr id="9" name="Picture 26" descr="http://xn----7sbbaazuatxpyidedi7gqh.xn--p1ai/i/samarskaya_isoriya/poslevoen_period_do_raspada_sssr/gkcp/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4060" y="1988840"/>
            <a:ext cx="338613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366" name="Picture 6" descr="http://apocalypse-2012.com/img/revival/gorbachev-1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51820" flipH="1">
            <a:off x="601427" y="4394627"/>
            <a:ext cx="2075744" cy="132914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75856" y="1556792"/>
            <a:ext cx="2770503" cy="354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августа 1991 г.</a:t>
            </a:r>
          </a:p>
        </p:txBody>
      </p:sp>
      <p:pic>
        <p:nvPicPr>
          <p:cNvPr id="15368" name="Picture 8" descr="http://deduhova.ru/statesman/wp-content/uploads/2017/12/0_4efb6_3c2d4c9b_ori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09287">
            <a:off x="6162914" y="4191193"/>
            <a:ext cx="2007776" cy="144559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67544" y="5733256"/>
            <a:ext cx="8317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12.00 Перед Белым домом многотысячный Митинг победы. Президент РСФСР </a:t>
            </a:r>
            <a:r>
              <a:rPr lang="ru-RU" sz="2000" dirty="0" err="1" smtClean="0"/>
              <a:t>Б.Ельцын</a:t>
            </a:r>
            <a:r>
              <a:rPr lang="ru-RU" sz="2000" dirty="0" smtClean="0"/>
              <a:t>  объявил, что трёхцветный стяг -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новый государственный   флаг России 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135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200" b="1" dirty="0" smtClean="0"/>
              <a:t>1986-1991 гг.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571600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Борьба за сохранение СССР: </a:t>
            </a: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ф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ормирование новой политической системы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Приняты решения :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 демократизации советского общества,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 борьбе с бюрократизмом,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 межнациональных отношениях,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 гласности, о правовой реформе,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Закон о всенародном обсуждении вопросов государственной жизни,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Закон о выборах 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первые альтернативные выборы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народных депутатов СССР,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пересмотрены оценки советской истории и возобновлена резкая критика сталинизма,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на XXVIII съезде КПСС созданы фракции при сохранении принципа демократического централизма.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эпохи М.С. Горбачёва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27784" y="1916832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ночь на 23 августа по распоряжению Моссовета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массовом скоплении митингующих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демонтирован памятник Ф. Дзержинскому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площади Дзержинского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(ныне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Лубянская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площадь)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напротив здания КГБ СССР.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1484784"/>
            <a:ext cx="2678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23августа 1991 года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4581128"/>
            <a:ext cx="413995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Митинг перед зданием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 КПСС.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Угроза захвата 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разгрома зданий ЦК.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распоряжению мэра Москвы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Г.Х. Попова здания ЦК КПСС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МГК КПСС на Старой площади опечатаны.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s://s9.stc.all.kpcdn.net/share/i/12/6189809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7"/>
            <a:ext cx="2520280" cy="1680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388" name="Picture 4" descr="https://cdn5.img.ria.ru/images/150081/00/150081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852936"/>
            <a:ext cx="2477253" cy="1656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1043608" y="3573016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13.00. Белый дом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Сессия Верховного Совета РСФСР</a:t>
            </a:r>
          </a:p>
        </p:txBody>
      </p:sp>
      <p:pic>
        <p:nvPicPr>
          <p:cNvPr id="28" name="Picture 6" descr="https://s13.stc.all.kpcdn.net/share/i/4/443217/wx1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21088"/>
            <a:ext cx="2118396" cy="1390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251520" y="4149080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Депутаты  и Б.Ельцин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требуют от Президента СССР,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Генерального Секретаря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 КПСС М. Горбачева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осудить и распустить КПСС.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Б.Ельцин подписывает Указ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приостановлении деятельности 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Компартии РСФСР 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 поддержавшую ГКЧП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эпохи М.С. Горбачёва :после путча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1772816"/>
            <a:ext cx="547260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М. С. Горбачев отказывается от поста Генерального секретаря ЦК КПСС,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Объявляет  о роспуске КПСС.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Распущен Кабинет министров СССР.</a:t>
            </a:r>
          </a:p>
        </p:txBody>
      </p:sp>
      <p:pic>
        <p:nvPicPr>
          <p:cNvPr id="90116" name="Picture 4" descr="https://100.iz.ru/media/3/galleries/2017/05/9296/e8f6a69bbeea628cc787347b34327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2736304" cy="151216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90118" name="Picture 6" descr="https://static.auction.ru/offer_images/2016/03/14/03/big/H/HzPsfdKwCFC/deputat_verkhovnogo_soveta_sssr_poslednij_sozyv_1985_g.jpg"/>
          <p:cNvPicPr>
            <a:picLocks noChangeAspect="1" noChangeArrowheads="1"/>
          </p:cNvPicPr>
          <p:nvPr/>
        </p:nvPicPr>
        <p:blipFill>
          <a:blip r:embed="rId3" cstate="print"/>
          <a:srcRect l="19223" t="20455" r="18303" b="21100"/>
          <a:stretch>
            <a:fillRect/>
          </a:stretch>
        </p:blipFill>
        <p:spPr bwMode="auto">
          <a:xfrm>
            <a:off x="798780" y="3789040"/>
            <a:ext cx="1497767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90120" name="Picture 8" descr="http://ussr-cccp.moy.su/Organ-Gos-Vlast/Sovmin-SSSR/SOVMIN-SSSR_00_j.jpg"/>
          <p:cNvPicPr>
            <a:picLocks noChangeAspect="1" noChangeArrowheads="1"/>
          </p:cNvPicPr>
          <p:nvPr/>
        </p:nvPicPr>
        <p:blipFill>
          <a:blip r:embed="rId4" cstate="print"/>
          <a:srcRect l="14962" t="13300" r="14164" b="15301"/>
          <a:stretch>
            <a:fillRect/>
          </a:stretch>
        </p:blipFill>
        <p:spPr bwMode="auto">
          <a:xfrm>
            <a:off x="793698" y="12718032"/>
            <a:ext cx="4066334" cy="230425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03848" y="1412776"/>
            <a:ext cx="2678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23августа 1991 года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83768" y="3284984"/>
            <a:ext cx="496855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Министров РСФСР предложил Президенту СССР М. С. Горбачеву расформировать Кабинет министров СССР в связи с участием его членов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деятельности ГКЧП и объявил,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возлагает на себя руководство министерствами и ведомствами СССР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75856" y="2852936"/>
            <a:ext cx="2734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августа 1991 года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 descr="https://forums-su.com/download/file.php?id=1598363&amp;mode=view/6d61d8af5bAJgBP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628800"/>
            <a:ext cx="1458044" cy="1170500"/>
          </a:xfrm>
          <a:prstGeom prst="round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90128" name="Picture 16" descr="https://img-fotki.yandex.ru/get/5815/74178584.3/0_87616_c291daa3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9900">
            <a:off x="7270325" y="3697532"/>
            <a:ext cx="1678649" cy="11184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22" name="TextBox 21"/>
          <p:cNvSpPr txBox="1"/>
          <p:nvPr/>
        </p:nvSpPr>
        <p:spPr>
          <a:xfrm>
            <a:off x="251520" y="5445224"/>
            <a:ext cx="871296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съезд народных депутатов СССР по предложению М.С. Горбачёва принял решение о фактическом самороспуске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64" y="5085184"/>
            <a:ext cx="2796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сентября 1991 года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584" y="6093296"/>
            <a:ext cx="8228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ноябре 1991 года  Запрещена Компартия на территории РСФСР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эпохи М.С. Горбачёва :после путча</a:t>
            </a:r>
            <a:endParaRPr lang="ru-RU" sz="2400" dirty="0"/>
          </a:p>
        </p:txBody>
      </p:sp>
      <p:pic>
        <p:nvPicPr>
          <p:cNvPr id="92164" name="Picture 4" descr="https://regnum.ru/uploads/pictures/news/2016/12/08/regnum_picture_1481209097507223_nor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708920"/>
            <a:ext cx="2848926" cy="1872208"/>
          </a:xfrm>
          <a:prstGeom prst="rect">
            <a:avLst/>
          </a:prstGeom>
          <a:noFill/>
        </p:spPr>
      </p:pic>
      <p:pic>
        <p:nvPicPr>
          <p:cNvPr id="92166" name="Picture 6" descr="https://gdb.voanews.com/44F97433-0987-41C2-A3D7-ED01FBD5F00D_w1200_r1_s.jpg"/>
          <p:cNvPicPr>
            <a:picLocks noChangeAspect="1" noChangeArrowheads="1"/>
          </p:cNvPicPr>
          <p:nvPr/>
        </p:nvPicPr>
        <p:blipFill>
          <a:blip r:embed="rId3" cstate="print"/>
          <a:srcRect l="3095" r="16971"/>
          <a:stretch>
            <a:fillRect/>
          </a:stretch>
        </p:blipFill>
        <p:spPr bwMode="auto">
          <a:xfrm>
            <a:off x="6660232" y="4725144"/>
            <a:ext cx="1944216" cy="13681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59624" y="5877272"/>
            <a:ext cx="338437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Л.Кравчук,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С.Шушкевич, Б.Ельцин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564904"/>
            <a:ext cx="576064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преамбуле документа констатировали, что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«Союз ССР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субъект международного права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геополитическая реальность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прекращает своё существование».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12776"/>
            <a:ext cx="89644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декабря 1991 года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«Соглашения о создании Содружества Независимых Государств» (СНГ), подписали: Республики Беларусь, Российская Федерация, Украина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как государства - учредители Союза ССР, подписавшие Договор 1922 года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944382"/>
            <a:ext cx="5976664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декабря 1991 года.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Алма-Ата (Казахстан)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Руководители 11 союзных республик: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Азербайджан, Армения, Молдавия, Казахстан,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Киргизия, Узбекистан, Туркмения, Таджикистан,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Литвы, Латвии, Эстонии и Грузии,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подписали Протокол к Соглашению о создании 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Содружества Независимых Государств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качестве его учредителей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равноправных началах.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«перестройки» и «гласности» </a:t>
            </a:r>
            <a:b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эпохи М.С. Горбачёва :после путча</a:t>
            </a:r>
            <a:endParaRPr lang="ru-RU" sz="2400" dirty="0"/>
          </a:p>
        </p:txBody>
      </p:sp>
      <p:pic>
        <p:nvPicPr>
          <p:cNvPr id="8" name="Picture 32" descr="http://xn--80agcbdazgb7adeg3b6l3b.xn--p1ai/wp-content/uploads/2017/12/25_12_1991_sss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356992"/>
            <a:ext cx="2095749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39552" y="3212976"/>
            <a:ext cx="6264696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декабря 1991 года, 19.00 </a:t>
            </a:r>
          </a:p>
          <a:p>
            <a:pPr algn="ctr" fontAlgn="base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СССР Михаил Горбачев выступает в прямом эфире  Центрального телевидения </a:t>
            </a:r>
          </a:p>
          <a:p>
            <a:pPr algn="ctr" fontAlgn="base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 заявлением об отставке.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5596116"/>
            <a:ext cx="7740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 флагштока Кремля спущен государственный флаг СССР 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Поднят государственный флаг Российской Федерации.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1484784"/>
            <a:ext cx="87849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декабря 1991 года, около 19:00 </a:t>
            </a:r>
          </a:p>
          <a:p>
            <a:pPr algn="ctr" fontAlgn="base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Горбачев подписывает Указ </a:t>
            </a:r>
          </a:p>
          <a:p>
            <a:pPr algn="ctr" fontAlgn="base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 сложении президентом СССР полномочий </a:t>
            </a:r>
          </a:p>
          <a:p>
            <a:pPr algn="ctr" fontAlgn="base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Верховного Главнокомандующего Вооруженными силами СССР </a:t>
            </a:r>
          </a:p>
          <a:p>
            <a:pPr algn="ctr" fontAlgn="base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 упразднении Совета обороны при президенте СССР".</a:t>
            </a:r>
          </a:p>
          <a:p>
            <a:endParaRPr lang="ru-RU" dirty="0"/>
          </a:p>
        </p:txBody>
      </p:sp>
      <p:pic>
        <p:nvPicPr>
          <p:cNvPr id="14338" name="Picture 2" descr="https://i.ytimg.com/vi/NbE7GO-aeYM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653136"/>
            <a:ext cx="1728192" cy="972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2" name="Picture 6" descr="https://www.pnp.ru/upload/entities/2017/11/30/articleImage/image/ad/ed/e0/92/3dafcc943d7b2ab3232a280d89f61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6"/>
            <a:ext cx="129183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3347864" y="5013176"/>
            <a:ext cx="36774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декабря 1991 года, 19.38 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Телевидение после путча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5576" y="3573016"/>
            <a:ext cx="7916416" cy="2088232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Реформирование телевещания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частных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телевещателей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в событиях 1992 – 1995 годов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Общественное российское телевидения (ОРТ)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15616" y="1484784"/>
            <a:ext cx="7056784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Российская государственная телерадиокомпания «Останкино» 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algn="ctr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27.12. 1991 – 12.10.1995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220486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августа Б. Ельцин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отправил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отставку главу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Всесоюзной государственной телерадиокомпании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Л.Кравченко</a:t>
            </a:r>
          </a:p>
        </p:txBody>
      </p:sp>
      <p:pic>
        <p:nvPicPr>
          <p:cNvPr id="2050" name="Picture 2" descr="http://bump.ru/resources/000/000/000/001/800/1800262_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420888"/>
            <a:ext cx="2273804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3995678"/>
            <a:ext cx="856895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Работал в центральных советских газетах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Организатор и главный редактор журнала «Журналист»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Написал книгу о Ленине «Держать душу за крылья»</a:t>
            </a:r>
          </a:p>
          <a:p>
            <a:pPr algn="ctr">
              <a:lnSpc>
                <a:spcPts val="22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Спецкорреспондент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собкор в Чехословакии газеты «Известия»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 г. Заместитель председателя правления АПН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главный редактор газеты «Московские новости» ,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из ведущих либерально-демократических изданий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годы перестройки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январе 1991 года вышел из КПСС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420888"/>
            <a:ext cx="3256148" cy="139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Е.В.Яковлев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РГТР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«Останкино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21.08.1991 – 12.1992</a:t>
            </a:r>
          </a:p>
          <a:p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700" b="1" dirty="0" smtClean="0"/>
              <a:t> 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100" b="1" dirty="0" smtClean="0"/>
              <a:t>Телевидение после путча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Реформирование телевещания</a:t>
            </a:r>
            <a:endParaRPr lang="ru-RU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Телевидение после путча</a:t>
            </a:r>
            <a:br>
              <a:rPr lang="ru-RU" sz="28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Реформирование телевещания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86409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декабря 1991 года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Всесоюзная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государственная телерадиовещательная компания «Останкино»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ликвидирована </a:t>
            </a:r>
          </a:p>
          <a:p>
            <a:pPr algn="ctr"/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Российская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телерадиокомпания «Останкино»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образована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связи с образованием СНГ,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прекращением деятельности государственных органов СССР,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в целях обеспечения функционирования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межгосударственного вещания в рамках СНГ</a:t>
            </a:r>
          </a:p>
          <a:p>
            <a:pPr algn="ctr"/>
            <a:endParaRPr 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РГТРК «Останкино» перешли телевизионные и радиовещательные частоты ВГТРК «Останкино», производство телевизионных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радиовещательных программ. </a:t>
            </a:r>
          </a:p>
          <a:p>
            <a:pPr algn="ctr"/>
            <a:endParaRPr 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Центральное телевидение» стало «Телевидением «Останкино»,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«Первая программа ЦТ» стала «1-м каналом Останкино».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https://i.ytimg.com/vi/pcSZEK7O5bE/sddefault.jpg"/>
          <p:cNvPicPr>
            <a:picLocks noChangeAspect="1" noChangeArrowheads="1"/>
          </p:cNvPicPr>
          <p:nvPr/>
        </p:nvPicPr>
        <p:blipFill>
          <a:blip r:embed="rId2" cstate="print"/>
          <a:srcRect l="550" t="12262" b="14163"/>
          <a:stretch>
            <a:fillRect/>
          </a:stretch>
        </p:blipFill>
        <p:spPr bwMode="auto">
          <a:xfrm rot="692314">
            <a:off x="7025692" y="781735"/>
            <a:ext cx="1705883" cy="946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412" name="Picture 4" descr="http://wiki.vesti42.ru/_media/%D1%82%D0%B5%D1%80%D0%BC%D0%B8%D0%BD%D1%8B/7a347d6848edee4a918a2252405ed1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2477">
            <a:off x="655882" y="790789"/>
            <a:ext cx="1420982" cy="1065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x2tv.ru/upload/resize_cache/main/53b/80_80_2/53bfa8b724db0c24f6a17998400d46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301208"/>
            <a:ext cx="906016" cy="90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85584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Телевидение после путча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Реформирование телевещания</a:t>
            </a:r>
            <a:endParaRPr lang="ru-RU" sz="2400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815868"/>
            <a:ext cx="8640960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октября 1991 года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решению Моссовета создано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Московское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телевещательное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предприятие (МТП)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студии московских программ.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канал РГТРК «Останкино» переходит в его ведение.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октября 1991 года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 «2х2»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частотах третьего канала в 23.00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транслирует 50-минутный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вечерний выпуск новостей «Би-би-си»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(Начало вещания 1989 год. Первый в СССР и России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коммерческий телеканал)</a:t>
            </a:r>
          </a:p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700808"/>
            <a:ext cx="7488832" cy="136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сентября 1991 года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«Второй программы ЦТ СССР».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Передачи «Второй программы» перешли в эфир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«Четвертой программы»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https://upload.wikimedia.org/wikipedia/commons/thumb/4/4f/%D0%9C%D0%A2%D0%9A_%D0%BB%D0%BE%D0%B3%D0%BE_1989-1992.png/120px-%D0%9C%D0%A2%D0%9A_%D0%BB%D0%BE%D0%B3%D0%BE_1989-199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924944"/>
            <a:ext cx="1143000" cy="65532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https://upload.wikimedia.org/wikipedia/ru/thumb/7/7e/%D0%A2%D0%92-%D0%98%D0%BD%D1%84%D0%BE%D1%80%D0%BC.jpg/220px-%D0%A2%D0%92-%D0%98%D0%BD%D1%84%D0%BE%D1%80%D0%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30520">
            <a:off x="7348529" y="3159958"/>
            <a:ext cx="1440159" cy="10801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>Телевидение после путча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Реформирование телевещания</a:t>
            </a:r>
            <a:endParaRPr lang="ru-RU" sz="2400" dirty="0"/>
          </a:p>
        </p:txBody>
      </p:sp>
      <p:pic>
        <p:nvPicPr>
          <p:cNvPr id="13315" name="Picture 3" descr="https://pp.userapi.com/c626131/v626131225/59642/TLFaBLp2VPk.jpg"/>
          <p:cNvPicPr>
            <a:picLocks noChangeAspect="1" noChangeArrowheads="1"/>
          </p:cNvPicPr>
          <p:nvPr/>
        </p:nvPicPr>
        <p:blipFill>
          <a:blip r:embed="rId3" cstate="print"/>
          <a:srcRect t="22050" b="21251"/>
          <a:stretch>
            <a:fillRect/>
          </a:stretch>
        </p:blipFill>
        <p:spPr bwMode="auto">
          <a:xfrm>
            <a:off x="6948264" y="1988840"/>
            <a:ext cx="1846861" cy="7853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63688" y="2852936"/>
            <a:ext cx="5274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23.09 по 06.10.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онкурс на дальнейшую судьбу программы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07.10 – 31.12.1991 «ТВ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Информ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01.01. – 27. 07. 1992 «Новости «Останкино»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28.07.1992  -  1996 «ИТА Новости»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7" name="Picture 5" descr="https://i58.fastpic.ru/big/2013/0916/87/4607f06015cae59bf60725f4de0b5a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9856">
            <a:off x="450613" y="3632595"/>
            <a:ext cx="1293437" cy="10347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3321" name="Picture 9" descr="https://images.zvideos.ru/image/le-soDpRmWk/rekonstruktsiya-zastavki-novosti-ostankino-199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35147">
            <a:off x="343188" y="2704543"/>
            <a:ext cx="1409044" cy="79258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3568" y="1484784"/>
            <a:ext cx="7234609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27.08 1991 информационный выпуск  «Программы «Время»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посвященный прошедшим событиям.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Заменен состав ведущих.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22.09.1991 Последний выпуск под логотипом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581128"/>
            <a:ext cx="67687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Декабр1991 года</a:t>
            </a:r>
          </a:p>
          <a:p>
            <a:r>
              <a:rPr lang="ru-RU" sz="2000" dirty="0" smtClean="0"/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Введена должность политического директора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 И.Е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Малашенко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июля по ноябрь 1992 года - генеральный директор,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первый заместитель председателя РГТРК «Останкино»</a:t>
            </a:r>
          </a:p>
          <a:p>
            <a:endParaRPr lang="ru-RU" dirty="0" smtClean="0"/>
          </a:p>
          <a:p>
            <a:r>
              <a:rPr lang="ru-RU" dirty="0" smtClean="0"/>
              <a:t> </a:t>
            </a:r>
          </a:p>
        </p:txBody>
      </p:sp>
      <p:pic>
        <p:nvPicPr>
          <p:cNvPr id="13325" name="Picture 13" descr="https://rep.ru/files/models/widget_picture/25340/25340_photo_w9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509120"/>
            <a:ext cx="1395724" cy="18002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https://mtdata.ru/u20/photo9CC5/20633756396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6365">
            <a:off x="633272" y="4405955"/>
            <a:ext cx="1359520" cy="132862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4338" name="Picture 2" descr="http://www.prodigest.ru/prog_pics/634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628800"/>
            <a:ext cx="1896210" cy="1422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3100" b="1" dirty="0" smtClean="0"/>
              <a:t>Телевидение после путча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1991 – октябрь 1993</a:t>
            </a:r>
            <a:endParaRPr lang="ru-RU" sz="2700" dirty="0"/>
          </a:p>
        </p:txBody>
      </p:sp>
      <p:sp>
        <p:nvSpPr>
          <p:cNvPr id="4" name="Прямоугольник 3"/>
          <p:cNvSpPr/>
          <p:nvPr/>
        </p:nvSpPr>
        <p:spPr>
          <a:xfrm rot="458901">
            <a:off x="6328829" y="3028933"/>
            <a:ext cx="2736247" cy="1368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«Тема»</a:t>
            </a:r>
            <a:endParaRPr lang="ru-RU" alt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российское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ток-шоу.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идеи,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В.Листьев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581633">
            <a:off x="220114" y="3573747"/>
            <a:ext cx="208823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Ток-шоу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Познера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2060848"/>
            <a:ext cx="536408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 передач актуальны  и интересны 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конверсия, налоги, частная собственность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землю, благотворительность, аборт, судопроизводство и пр.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4" name="Picture 8" descr="http://www.peoples.ru/tv/pozner/pozner_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3526" y="1700808"/>
            <a:ext cx="1512169" cy="187220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1586909" y="1484784"/>
            <a:ext cx="56447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вещание на ТВ «Останкино»,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Российском ТВ и других каналах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4941168"/>
            <a:ext cx="460851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«Итоги»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Еженедельная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информационно-аналитическая программа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Киселёва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3298" name="Picture 2" descr="https://i.ytimg.com/vi/czCy9TNI7Vg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356992"/>
            <a:ext cx="2016224" cy="151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4" descr="https://i.ytimg.com/vi/dcmICOYU9oE/hqdefault.jpg"/>
          <p:cNvPicPr>
            <a:picLocks noChangeAspect="1" noChangeArrowheads="1"/>
          </p:cNvPicPr>
          <p:nvPr/>
        </p:nvPicPr>
        <p:blipFill>
          <a:blip r:embed="rId6" cstate="print"/>
          <a:srcRect l="13235" t="11764" r="11765" b="11765"/>
          <a:stretch>
            <a:fillRect/>
          </a:stretch>
        </p:blipFill>
        <p:spPr bwMode="auto">
          <a:xfrm rot="20619518">
            <a:off x="1828362" y="3984934"/>
            <a:ext cx="1564227" cy="1196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5536" y="5805264"/>
            <a:ext cx="33123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«Красный квадрат»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Политическая программа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Любимова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" descr="https://i.ytimg.com/vi/AtkIC0Ibl0k/hqdefa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5382">
            <a:off x="6879040" y="4468957"/>
            <a:ext cx="1689926" cy="1267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156176" y="5805264"/>
            <a:ext cx="23920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«Политбюро»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Программа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Политковского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000" b="1" dirty="0" smtClean="0"/>
              <a:t>1986-1991 гг.</a:t>
            </a:r>
            <a:endParaRPr lang="ru-RU" sz="2000" dirty="0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1412776"/>
            <a:ext cx="889248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Май 1989 – март 1990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I, II,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III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Съезды народных депутатов СССР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Избрание Верховного Совета СССР из числа депутатов съезда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и преобразование его в постоянно действующий парламент.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Избрание М. С. Горбачева Председателем Верховного Совета СССР.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Образование Межрегиональной депутатской группы в составе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338 депутатов СССР.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Лидеры – Ю. Н. Афанасьев, Б. Н. Ельцин, А. Д. Сахаров, Г. X. Попов.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Решение об отмене 6-й статьи Конституции СССР, закреплявшей руководящую и направляющую роль КПСС в советском обществе.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Учрежден пост Президента СССР, на который избирается М. С. Горбачев, образование Кабинета министров при Президенте СССР.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Введение поста вице-президента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>Телевидение после путча</a:t>
            </a:r>
            <a:br>
              <a:rPr lang="ru-RU" sz="28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1991 – октябрь 1993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861048"/>
            <a:ext cx="8640960" cy="16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1990 -1991 Информационная программа неполитических новостей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Вторая программа ЦТ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1993 – 2004 Документальный проект  «Наша эра. 1961—91»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2001 -2004 Информационно-аналитическая программа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НТВ</a:t>
            </a:r>
          </a:p>
          <a:p>
            <a:endParaRPr lang="ru-RU" dirty="0"/>
          </a:p>
        </p:txBody>
      </p:sp>
      <p:pic>
        <p:nvPicPr>
          <p:cNvPr id="198667" name="Picture 11" descr="http://vsenichego.ru/wp-content/uploads/2014/06/m_22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219455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8669" name="Picture 13" descr="http://www.dnevkino.ru/named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301208"/>
            <a:ext cx="2664296" cy="12590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8671" name="Picture 15" descr="https://pp.userapi.com/c628218/u41926565/video/y_ba6cd76a.jpg"/>
          <p:cNvPicPr>
            <a:picLocks noChangeAspect="1" noChangeArrowheads="1"/>
          </p:cNvPicPr>
          <p:nvPr/>
        </p:nvPicPr>
        <p:blipFill>
          <a:blip r:embed="rId4" cstate="print"/>
          <a:srcRect t="10000" r="2500" b="15000"/>
          <a:stretch>
            <a:fillRect/>
          </a:stretch>
        </p:blipFill>
        <p:spPr bwMode="auto">
          <a:xfrm>
            <a:off x="6228184" y="2276872"/>
            <a:ext cx="2496277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907704" y="1556792"/>
            <a:ext cx="511256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«Намедни»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вторская программа Л. Парфёнова </a:t>
            </a:r>
          </a:p>
        </p:txBody>
      </p:sp>
      <p:pic>
        <p:nvPicPr>
          <p:cNvPr id="198677" name="Picture 21" descr="http://www.razgovorchiki.ru/foto/parfyonov/_VRM3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1384">
            <a:off x="563431" y="5156279"/>
            <a:ext cx="1847496" cy="1317881"/>
          </a:xfrm>
          <a:prstGeom prst="rect">
            <a:avLst/>
          </a:prstGeom>
          <a:noFill/>
        </p:spPr>
      </p:pic>
      <p:pic>
        <p:nvPicPr>
          <p:cNvPr id="198679" name="Picture 23" descr="http://n1s2.starhit.ru/e6/cc/93/e6cc935cdd8f35d78054f66623d8ae91/496x323_0_3a17e766548e77700e86e2e078389474@496x323_0xc0a8391b_16902980321353593978.jpeg"/>
          <p:cNvPicPr>
            <a:picLocks noChangeAspect="1" noChangeArrowheads="1"/>
          </p:cNvPicPr>
          <p:nvPr/>
        </p:nvPicPr>
        <p:blipFill>
          <a:blip r:embed="rId6" cstate="print"/>
          <a:srcRect l="7661" r="13811"/>
          <a:stretch>
            <a:fillRect/>
          </a:stretch>
        </p:blipFill>
        <p:spPr bwMode="auto">
          <a:xfrm>
            <a:off x="3563888" y="2204864"/>
            <a:ext cx="1910330" cy="1584176"/>
          </a:xfrm>
          <a:prstGeom prst="rect">
            <a:avLst/>
          </a:prstGeom>
          <a:noFill/>
        </p:spPr>
      </p:pic>
      <p:pic>
        <p:nvPicPr>
          <p:cNvPr id="198681" name="Picture 25" descr="https://s79369.cdn.ngenix.net/media/photo/original/20170926/88f6b0e90e570b8441572c3f502f1351.jpg?2017_11_16_15_32_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3310">
            <a:off x="6616578" y="5146814"/>
            <a:ext cx="2148531" cy="1208549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3100" b="1" dirty="0" smtClean="0"/>
              <a:t>Телевидение после путча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1991 – октябрь 199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700" dirty="0"/>
          </a:p>
        </p:txBody>
      </p:sp>
      <p:pic>
        <p:nvPicPr>
          <p:cNvPr id="3" name="Picture 12" descr="https://s9.stc.all.kpcdn.net/share/i/12/901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59629">
            <a:off x="400085" y="3829083"/>
            <a:ext cx="2301562" cy="1510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 rot="20839684">
            <a:off x="-104018" y="5337780"/>
            <a:ext cx="378891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все дома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Семейная телепередача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Т.Кизяков,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А.Бахметьев 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0" descr="https://mtdata.ru/u27/photoBDF1/20917625086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0659">
            <a:off x="6221715" y="3431383"/>
            <a:ext cx="2541746" cy="14178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427411">
            <a:off x="5444681" y="4874767"/>
            <a:ext cx="364404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Юмористическая программа </a:t>
            </a:r>
          </a:p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РТР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Стоянов,  И. Олейников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s://b-port.com/mediafiles/items/2013/09/113455/d0ce834b17aa0d4b8113425d8848a00c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6832"/>
            <a:ext cx="2541459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771800" y="1484784"/>
            <a:ext cx="6192688" cy="1656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Информационно-развлекательная программа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Альтернатива основным информационным программам.  4 канал «Останкино»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Идея, авторы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Малкин, Д.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Дибров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Новоженов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И. Кононов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Новожёнов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</p:txBody>
      </p:sp>
      <p:sp>
        <p:nvSpPr>
          <p:cNvPr id="12" name="TextBox 11"/>
          <p:cNvSpPr txBox="1"/>
          <p:nvPr/>
        </p:nvSpPr>
        <p:spPr>
          <a:xfrm rot="21232727">
            <a:off x="1002773" y="1431000"/>
            <a:ext cx="17286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«Времечко» 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4693305"/>
            <a:ext cx="277281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«Маски-Шоу»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Юмористический телесериал в стиле немого кино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Одесская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комик-труппа «Маски»</a:t>
            </a:r>
          </a:p>
          <a:p>
            <a:endParaRPr lang="ru-RU" dirty="0"/>
          </a:p>
        </p:txBody>
      </p:sp>
      <p:pic>
        <p:nvPicPr>
          <p:cNvPr id="196610" name="Picture 2" descr="https://cdn.fishki.net/upload/post/2016/08/08/2036026/1_z-mas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212975"/>
            <a:ext cx="2520280" cy="132314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6" name="Picture 12" descr="http://placepic.ru/uploads/posts/2014-04/1397441894_dzhentlmen-shou-v-stile-kak-bylo-i-seychas-1.jpg"/>
          <p:cNvPicPr>
            <a:picLocks noChangeAspect="1" noChangeArrowheads="1"/>
          </p:cNvPicPr>
          <p:nvPr/>
        </p:nvPicPr>
        <p:blipFill>
          <a:blip r:embed="rId2" cstate="print"/>
          <a:srcRect l="1316" r="3048"/>
          <a:stretch>
            <a:fillRect/>
          </a:stretch>
        </p:blipFill>
        <p:spPr bwMode="auto">
          <a:xfrm rot="21035871">
            <a:off x="356843" y="3425027"/>
            <a:ext cx="1832929" cy="1440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>Телевидение после путча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1991 – октябрь 1993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5805264"/>
            <a:ext cx="3816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семейная игра.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А. Гуревич.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tv-80.ru/data/documents/hfhf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2107">
            <a:off x="7048349" y="1282384"/>
            <a:ext cx="1740731" cy="1201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0228" name="Picture 4" descr="Ð¢ÐµÐ»ÐµÐ²Ð¸Ð´ÐµÐ½Ð¸Ðµ Ð½Ð°ÑÐµÐ³Ð¾ Ð´ÐµÑÑÑÐ²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97152"/>
            <a:ext cx="2376264" cy="1773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0234" name="Picture 10" descr="Ð¢ÐµÐ»ÐµÐ²Ð¸Ð´ÐµÐ½Ð¸Ðµ Ð½Ð°ÑÐµÐ³Ð¾ Ð´ÐµÑÑÑÐ²Ð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772816"/>
            <a:ext cx="2250250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03648" y="1484784"/>
            <a:ext cx="2521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«Утренняя звезда»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1772816"/>
            <a:ext cx="5544616" cy="136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 юных музыкальных талантов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них были: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Лорак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Валерия, Юлия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Топалов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Пелагея,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Алсу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 Ю.Николаев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3573016"/>
            <a:ext cx="288032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«Джентльмен-шоу»</a:t>
            </a:r>
            <a:r>
              <a:rPr lang="ru-RU" sz="2000" dirty="0" smtClean="0"/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Юмористическое шоу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Создатели –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участниками команды КВН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«Клуб одесских джентльменов».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Одесский госуниверситет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0238" name="Picture 14" descr="http://www.nwcod.com/uploads/posts/2009-07/1247430289_ystami-mladenca_2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221088"/>
            <a:ext cx="2251197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5724128" y="3789040"/>
            <a:ext cx="2588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«Устами младенца»</a:t>
            </a:r>
            <a:endParaRPr lang="ru-RU" sz="2000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s://moscow-baku.ru/upload/iblock/5f8/5f8b628823f45054cc5cc3015bd33723.jpg"/>
          <p:cNvPicPr>
            <a:picLocks noChangeAspect="1" noChangeArrowheads="1"/>
          </p:cNvPicPr>
          <p:nvPr/>
        </p:nvPicPr>
        <p:blipFill>
          <a:blip r:embed="rId2" cstate="print"/>
          <a:srcRect l="4803" t="4762" r="3002" b="4762"/>
          <a:stretch>
            <a:fillRect/>
          </a:stretch>
        </p:blipFill>
        <p:spPr bwMode="auto">
          <a:xfrm rot="544307">
            <a:off x="6340681" y="1669990"/>
            <a:ext cx="2478052" cy="1623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85584" cy="108012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>Телевидение после путча</a:t>
            </a:r>
            <a:br>
              <a:rPr lang="ru-RU" sz="28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1991 – октябрь 1993</a:t>
            </a:r>
            <a:endParaRPr lang="ru-RU" sz="2400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448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484784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Заимствованные форматы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636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2290" name="Picture 2" descr="https://s13.stc.all.kpcdn.net/share/i/12/4427132/inx960x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6650" flipH="1">
            <a:off x="399993" y="1533130"/>
            <a:ext cx="2304255" cy="1536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 rot="21226317">
            <a:off x="91131" y="3054380"/>
            <a:ext cx="381642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«Сам себе режиссёр»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Аналог шоу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America’s Funniest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Videos»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канала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М.Лесина.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Ведущий А. Лысенков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 РТР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304256" y="314096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534349">
            <a:off x="4151688" y="3224519"/>
            <a:ext cx="4911537" cy="1426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dirty="0" smtClean="0"/>
              <a:t>Первая лицензионная программа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 истории отечественного телевидения.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Ведущие А. Волкова, Б.Крюк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1-я программа ЦТ/«ОРТ», РТР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1916832"/>
            <a:ext cx="371749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«Любовь  с первого взгляда»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«Игра-ТВ»  по лицензии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английской фирмы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512" y="5733256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/>
              <a:t>«Ключи от форта </a:t>
            </a:r>
            <a:r>
              <a:rPr lang="ru-RU" sz="2000" b="1" dirty="0" err="1" smtClean="0"/>
              <a:t>Байяр</a:t>
            </a:r>
            <a:r>
              <a:rPr lang="ru-RU" sz="2000" b="1" dirty="0" smtClean="0"/>
              <a:t>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Впервые показана на французском телеканале </a:t>
            </a:r>
            <a:r>
              <a:rPr lang="ru-RU" sz="2000" dirty="0" err="1" smtClean="0"/>
              <a:t>Antenne</a:t>
            </a:r>
            <a:r>
              <a:rPr lang="ru-RU" sz="2000" dirty="0" smtClean="0"/>
              <a:t> 2 летом 1990 года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1-я программа ЦТ/«ОРТ», НТВ</a:t>
            </a:r>
            <a:endParaRPr lang="ru-RU" dirty="0"/>
          </a:p>
        </p:txBody>
      </p:sp>
      <p:pic>
        <p:nvPicPr>
          <p:cNvPr id="12302" name="Picture 14" descr="https://i.ytimg.com/vi/Beu4NREs2cE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293096"/>
            <a:ext cx="2448272" cy="1377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>Телевидение после путча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Закрытие старого и рождение нового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1991 – октябрь 1993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47864" y="1412776"/>
            <a:ext cx="2225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для детей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462387">
            <a:off x="5133280" y="3491856"/>
            <a:ext cx="42360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«Зов джунглей»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Развлекательная передача.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Первая программа ЦТ/ОРТ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7634" name="Picture 2" descr="Sergey supon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322" y="1844825"/>
            <a:ext cx="1425758" cy="2036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 rot="20870318">
            <a:off x="251520" y="3501008"/>
            <a:ext cx="33472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«Звёздный час»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Развлекательная передача.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программа ЦТ/ОРТ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5483265"/>
            <a:ext cx="4572000" cy="13747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«Денди — Новая реальность»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Передача о компьютерных играх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детей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программа ЦТ/ОРТ</a:t>
            </a:r>
            <a:endParaRPr lang="ru-RU" sz="2000" dirty="0" smtClean="0"/>
          </a:p>
          <a:p>
            <a:pPr algn="ctr">
              <a:lnSpc>
                <a:spcPts val="2000"/>
              </a:lnSpc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7636" name="Picture 4" descr="ÐÐµÐ½Ð´Ð¸ â ÐÐ¾Ð²Ð°Ñ ÑÐµÐ°Ð»ÑÐ½Ð¾ÑÑÑ (ÐºÐ°Ð´Ñ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3534">
            <a:off x="863169" y="4516173"/>
            <a:ext cx="2261774" cy="1686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7638" name="Picture 6" descr="http://edinstvennaya.ua/uploads/files/%D0%97%D0%B0%D1%85%D0%B2%D0%B0%D1%87%D0%B5%D0%BD%D0%BD%D1%8B%D0%B9%20%D0%BA%D0%B0%D0%B4%D1%80%20417.jpg"/>
          <p:cNvPicPr>
            <a:picLocks noChangeAspect="1" noChangeArrowheads="1"/>
          </p:cNvPicPr>
          <p:nvPr/>
        </p:nvPicPr>
        <p:blipFill>
          <a:blip r:embed="rId4" cstate="print"/>
          <a:srcRect l="3947" r="1316"/>
          <a:stretch>
            <a:fillRect/>
          </a:stretch>
        </p:blipFill>
        <p:spPr bwMode="auto">
          <a:xfrm>
            <a:off x="611560" y="1556792"/>
            <a:ext cx="2376264" cy="1881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563888" y="3861048"/>
            <a:ext cx="20382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С.Супонев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1963 -2001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11760" y="4653136"/>
            <a:ext cx="5112568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дирекции  детских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развлекательных программ ОРТ</a:t>
            </a:r>
          </a:p>
          <a:p>
            <a:endParaRPr lang="ru-RU" dirty="0"/>
          </a:p>
        </p:txBody>
      </p:sp>
      <p:pic>
        <p:nvPicPr>
          <p:cNvPr id="197640" name="Picture 8" descr="https://s019.radikal.ru/i616/1204/c4/81f66fef5d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628800"/>
            <a:ext cx="2376264" cy="1782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6" name="Picture 6" descr="https://gdb.rferl.org/DAFA45B1-563D-4E9B-9EFD-56873839338F_w1024_q10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815154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9688" name="Picture 8" descr="https://www.novayagazeta.ru/storage/c/2015/03/13/1426205714_609031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7544" y="1556792"/>
            <a:ext cx="1071151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Обострение ситуации в стране</a:t>
            </a:r>
            <a:br>
              <a:rPr lang="ru-RU" sz="2800" b="1" dirty="0" smtClean="0"/>
            </a:br>
            <a:r>
              <a:rPr lang="ru-RU" sz="2400" b="1" dirty="0" smtClean="0"/>
              <a:t> Создание частных </a:t>
            </a:r>
            <a:r>
              <a:rPr lang="ru-RU" sz="2400" b="1" dirty="0" err="1" smtClean="0"/>
              <a:t>телевещателей</a:t>
            </a:r>
            <a:endParaRPr lang="ru-RU" sz="2400" b="1" dirty="0"/>
          </a:p>
        </p:txBody>
      </p:sp>
      <p:pic>
        <p:nvPicPr>
          <p:cNvPr id="199682" name="Picture 2" descr="http://www.omttv.ru/_tbkp/1-omt-25/bragin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140415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619672" y="1700808"/>
            <a:ext cx="2880019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Декабрь 1992 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Е.В.Яковлев переходит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созданную им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компанию РТВ Пресс</a:t>
            </a:r>
          </a:p>
          <a:p>
            <a:pPr algn="ctr">
              <a:lnSpc>
                <a:spcPts val="2000"/>
              </a:lnSpc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3501008"/>
            <a:ext cx="489654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Ранее: 1-ый секретарь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Калининского обкома КПСС.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Народный депутат РСФСР.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Комитета по СМИ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Верховного Совета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1449" y="1772816"/>
            <a:ext cx="276255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 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 –декабрь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В.И.Брагин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РГТРК «Останкино</a:t>
            </a:r>
            <a:r>
              <a:rPr lang="ru-RU" sz="2000" dirty="0" smtClean="0"/>
              <a:t>»</a:t>
            </a: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995936" y="4869160"/>
            <a:ext cx="21226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ГКЧП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рядом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Б.Н.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Ельцыным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9" descr="NTV logo 2003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509120"/>
            <a:ext cx="1157288" cy="1157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67544" y="3429000"/>
            <a:ext cx="39964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Кадровые реформы В.Брагина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 частные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телевещатели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7" descr="Файл:ТВ-6 лого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835696" y="4725144"/>
            <a:ext cx="1704975" cy="60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Файл:ТВ-6 лого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275623">
            <a:off x="7072776" y="621029"/>
            <a:ext cx="1704975" cy="60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0238" name="Picture 14" descr="https://cloudstatic.eva.ru/eva/300000-310000/307312/channel/92291701144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2211">
            <a:off x="3033783" y="5034197"/>
            <a:ext cx="1764953" cy="13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157592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Обострение ситуации в стране</a:t>
            </a:r>
            <a:br>
              <a:rPr lang="ru-RU" sz="2800" b="1" dirty="0" smtClean="0"/>
            </a:br>
            <a:r>
              <a:rPr lang="ru-RU" sz="2400" b="1" dirty="0" smtClean="0"/>
              <a:t> Создание частных </a:t>
            </a:r>
            <a:r>
              <a:rPr lang="ru-RU" sz="2400" b="1" dirty="0" err="1" smtClean="0"/>
              <a:t>телевещателей</a:t>
            </a:r>
            <a:endParaRPr lang="ru-RU" sz="2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786721" y="3254594"/>
            <a:ext cx="235962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3212976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Объём вещания - 5 часов в сутки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использованием </a:t>
            </a:r>
            <a:r>
              <a:rPr lang="ru-RU" alt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видиобиблиотеки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компании Т. Тернера.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Аудитория  500 тысяч москвичей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 января 1993 г. регулярное вещание ТВ 6 на 6-ом частотном канале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80226" name="Picture 2" descr="http://fb.ru/misc/i/gallery/42178/12968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556792"/>
            <a:ext cx="1242138" cy="16561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80230" name="Picture 6" descr="https://images2.corriereobjects.it/methode_image/2015/06/01/Spettacoli/Foto%20Gallery/AP09032607779_MGZO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1556792"/>
            <a:ext cx="1295088" cy="1728474"/>
          </a:xfrm>
          <a:prstGeom prst="rect">
            <a:avLst/>
          </a:prstGeom>
          <a:noFill/>
          <a:ln w="12700">
            <a:solidFill>
              <a:schemeClr val="bg1"/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18" name="Прямоугольник 17"/>
          <p:cNvSpPr/>
          <p:nvPr/>
        </p:nvSpPr>
        <p:spPr>
          <a:xfrm rot="20662505">
            <a:off x="254321" y="5153851"/>
            <a:ext cx="22322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/>
              <a:t>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И.Демидов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продюсер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561873">
            <a:off x="419915" y="3218723"/>
            <a:ext cx="1552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Э.Сагалаев</a:t>
            </a:r>
            <a:r>
              <a:rPr lang="ru-RU" altLang="ru-RU" sz="2000" b="1" dirty="0" smtClean="0"/>
              <a:t> 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 rot="807230">
            <a:off x="7192693" y="3217271"/>
            <a:ext cx="1322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 Тёрнер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19872" y="1484784"/>
            <a:ext cx="125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 год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47664" y="1844824"/>
            <a:ext cx="576064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ТВ-6 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Э.Сагалаев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поддержке американского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медиа-магната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Тед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Тёрнер. 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телекомпании ВИ</a:t>
            </a:r>
            <a:r>
              <a:rPr lang="en-US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финансовых структур</a:t>
            </a:r>
          </a:p>
        </p:txBody>
      </p:sp>
      <p:pic>
        <p:nvPicPr>
          <p:cNvPr id="180232" name="Picture 8" descr="https://adindustry.ru/files/magazine/12/06-07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717032"/>
            <a:ext cx="1284731" cy="1644705"/>
          </a:xfrm>
          <a:prstGeom prst="rect">
            <a:avLst/>
          </a:prstGeom>
          <a:noFill/>
          <a:ln w="19050">
            <a:solidFill>
              <a:schemeClr val="bg1"/>
            </a:solidFill>
          </a:ln>
          <a:scene3d>
            <a:camera prst="perspectiveHeroicExtremeLeftFacing"/>
            <a:lightRig rig="threePt" dir="t"/>
          </a:scene3d>
        </p:spPr>
      </p:pic>
      <p:pic>
        <p:nvPicPr>
          <p:cNvPr id="180234" name="Picture 10" descr="https://pic.kino.mail.ru/6568003/"/>
          <p:cNvPicPr>
            <a:picLocks noChangeAspect="1" noChangeArrowheads="1"/>
          </p:cNvPicPr>
          <p:nvPr/>
        </p:nvPicPr>
        <p:blipFill>
          <a:blip r:embed="rId8" cstate="print"/>
          <a:srcRect l="21924" r="6042"/>
          <a:stretch>
            <a:fillRect/>
          </a:stretch>
        </p:blipFill>
        <p:spPr bwMode="auto">
          <a:xfrm>
            <a:off x="467544" y="3861048"/>
            <a:ext cx="1656184" cy="12961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</p:pic>
      <p:sp>
        <p:nvSpPr>
          <p:cNvPr id="30" name="TextBox 29"/>
          <p:cNvSpPr txBox="1"/>
          <p:nvPr/>
        </p:nvSpPr>
        <p:spPr>
          <a:xfrm rot="665853">
            <a:off x="6942427" y="5393732"/>
            <a:ext cx="17933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А.Пономарёв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Генеральный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директор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0240" name="Picture 16" descr="https://i.ytimg.com/vi/Ed9QocPOXpE/hqdefaul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50143">
            <a:off x="4524477" y="5077971"/>
            <a:ext cx="1567486" cy="117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42" name="Picture 18" descr="https://s00.yaplakal.com/pics/pics_original/7/7/7/116347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40349">
            <a:off x="1585151" y="5124946"/>
            <a:ext cx="1842838" cy="1008112"/>
          </a:xfrm>
          <a:prstGeom prst="rect">
            <a:avLst/>
          </a:prstGeom>
          <a:noFill/>
        </p:spPr>
      </p:pic>
      <p:pic>
        <p:nvPicPr>
          <p:cNvPr id="180236" name="Picture 12" descr="https://static.etvnet.com/shared/image/media/16/02/205734-ya-sama-tok-shou-yulii-menshovoj-cf111d97.120x18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87885">
            <a:off x="5981527" y="4834097"/>
            <a:ext cx="1059527" cy="158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Обострение ситуации в стране</a:t>
            </a:r>
            <a:br>
              <a:rPr lang="ru-RU" sz="2800" b="1" dirty="0" smtClean="0"/>
            </a:br>
            <a:r>
              <a:rPr lang="ru-RU" sz="2400" b="1" dirty="0" smtClean="0"/>
              <a:t> Создание частных </a:t>
            </a:r>
            <a:r>
              <a:rPr lang="ru-RU" sz="2400" b="1" dirty="0" err="1" smtClean="0"/>
              <a:t>телевещателей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517232"/>
            <a:ext cx="554461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endParaRPr lang="ru-RU" alt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.11.1996 г. весь четвёртый телеканал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перешел телекомпании НТВ </a:t>
            </a:r>
          </a:p>
        </p:txBody>
      </p:sp>
      <p:pic>
        <p:nvPicPr>
          <p:cNvPr id="4" name="Picture 9" descr="NTV logo 2003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8114" flipH="1">
            <a:off x="535488" y="472607"/>
            <a:ext cx="1157288" cy="1157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491880" y="1484784"/>
            <a:ext cx="125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 год</a:t>
            </a:r>
            <a:endParaRPr lang="ru-RU" sz="2000" dirty="0"/>
          </a:p>
        </p:txBody>
      </p:sp>
      <p:pic>
        <p:nvPicPr>
          <p:cNvPr id="8" name="Picture 13" descr="https://rep.ru/files/models/widget_picture/25340/25340_photo_w9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635896" y="2564904"/>
            <a:ext cx="1395724" cy="18002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181250" name="Picture 2" descr="https://www.media-online.ru/graphics/upload/19906_dobrodee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2896"/>
            <a:ext cx="1143000" cy="151216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04401" y="4437112"/>
            <a:ext cx="63350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9832" y="4365104"/>
            <a:ext cx="29028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Малашенко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директор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4077072"/>
            <a:ext cx="2674130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О.Добродеев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/>
              <a:t>Вице-президент и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/>
              <a:t>Главный редактор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/>
              <a:t>Службы информации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3861048"/>
            <a:ext cx="2499659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Е. Киселёв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/>
              <a:t>Вице-президент и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/>
              <a:t>Председатель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/>
              <a:t> Совета Директоров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1844824"/>
            <a:ext cx="849694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</a:pPr>
            <a:r>
              <a:rPr lang="ru-RU" altLang="ru-RU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И.Малашенко</a:t>
            </a:r>
            <a:r>
              <a:rPr lang="ru-RU" alt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О.Добродеев, Е.Киселев и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московских банков учредили  ТОО «Телекомпания НТВ»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1254" name="Picture 6" descr="https://www.rospres.org/media/k2/items/imageart/0f9cfba11597fa24275f98aabc79ca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0375">
            <a:off x="7579724" y="5009144"/>
            <a:ext cx="1181164" cy="169164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24" name="TextBox 23"/>
          <p:cNvSpPr txBox="1"/>
          <p:nvPr/>
        </p:nvSpPr>
        <p:spPr>
          <a:xfrm>
            <a:off x="5292080" y="6021288"/>
            <a:ext cx="246048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Гусинский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АО «Группа «Мост»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91680" y="5301208"/>
            <a:ext cx="528599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.01.1994 г. НТВ получила вечернее время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четвёртом телевизионном канале</a:t>
            </a:r>
          </a:p>
        </p:txBody>
      </p:sp>
      <p:pic>
        <p:nvPicPr>
          <p:cNvPr id="184324" name="Picture 4" descr="http://xn----7sbabhehk3aawjxajiqlqdvkh21a.xn--p1ai/wp-content/uploads/2015/07/-%D0%9A%D0%B8%D1%81%D0%B5%D0%BB%D0%B5%D0%B2-e14486400677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636912"/>
            <a:ext cx="1854433" cy="115212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50" name="Picture 22" descr="http://facecollection.ru/upload/files/265_takmenev_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75023">
            <a:off x="555304" y="1886464"/>
            <a:ext cx="2070157" cy="1330815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</p:pic>
      <p:pic>
        <p:nvPicPr>
          <p:cNvPr id="201732" name="Picture 4" descr="http://www.e1.ru/news/images/262/630/262630/1osokin.jpg"/>
          <p:cNvPicPr>
            <a:picLocks noChangeAspect="1" noChangeArrowheads="1"/>
          </p:cNvPicPr>
          <p:nvPr/>
        </p:nvPicPr>
        <p:blipFill>
          <a:blip r:embed="rId3" cstate="print"/>
          <a:srcRect t="12814"/>
          <a:stretch>
            <a:fillRect/>
          </a:stretch>
        </p:blipFill>
        <p:spPr bwMode="auto">
          <a:xfrm rot="21185075">
            <a:off x="4859698" y="2024125"/>
            <a:ext cx="2544020" cy="165651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1744" name="Picture 16" descr="https://ria.ru/images/96630/94/966309489.jpg"/>
          <p:cNvPicPr>
            <a:picLocks noChangeAspect="1" noChangeArrowheads="1"/>
          </p:cNvPicPr>
          <p:nvPr/>
        </p:nvPicPr>
        <p:blipFill>
          <a:blip r:embed="rId4" cstate="print"/>
          <a:srcRect b="9084"/>
          <a:stretch>
            <a:fillRect/>
          </a:stretch>
        </p:blipFill>
        <p:spPr bwMode="auto">
          <a:xfrm rot="20440336">
            <a:off x="4987452" y="3310654"/>
            <a:ext cx="1343649" cy="18690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1748" name="Picture 20" descr="https://news_enc.academic.ru/pictures/news_enc/96885/26/968852650.jpg"/>
          <p:cNvPicPr>
            <a:picLocks noChangeAspect="1" noChangeArrowheads="1"/>
          </p:cNvPicPr>
          <p:nvPr/>
        </p:nvPicPr>
        <p:blipFill>
          <a:blip r:embed="rId5" cstate="print"/>
          <a:srcRect l="21420" t="15564" r="23141" b="22178"/>
          <a:stretch>
            <a:fillRect/>
          </a:stretch>
        </p:blipFill>
        <p:spPr bwMode="auto">
          <a:xfrm>
            <a:off x="3059832" y="3861048"/>
            <a:ext cx="2149953" cy="136815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500"/>
              </a:lnSpc>
            </a:pPr>
            <a:r>
              <a:rPr lang="ru-RU" sz="3200" b="1" dirty="0" smtClean="0"/>
              <a:t>Обострение ситуации в стране</a:t>
            </a:r>
            <a:br>
              <a:rPr lang="ru-RU" sz="3200" b="1" dirty="0" smtClean="0"/>
            </a:br>
            <a:r>
              <a:rPr lang="ru-RU" sz="2800" b="1" dirty="0" smtClean="0"/>
              <a:t> Создание частных </a:t>
            </a:r>
            <a:r>
              <a:rPr lang="ru-RU" sz="2800" b="1" dirty="0" err="1" smtClean="0"/>
              <a:t>телевещателей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445224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НТВ перешли</a:t>
            </a:r>
          </a:p>
          <a:p>
            <a:pPr algn="ctr"/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Т.Миткова, М.Осокин,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В.Лусканов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В.Ленский, А.Герасимов, В.Кондратьев, А.Бурков, Е.Масюк, П.Лобков,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В.Токменев</a:t>
            </a: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 descr="NTV logo 2003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5" y="2708920"/>
            <a:ext cx="1224137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1734" name="Picture 6" descr="http://www.peoples.ru/tv/osokin/osokin_osoki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45812">
            <a:off x="4093524" y="1550585"/>
            <a:ext cx="1588365" cy="1194727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</p:pic>
      <p:pic>
        <p:nvPicPr>
          <p:cNvPr id="201736" name="Picture 8" descr="http://yafor.ru/upload/iblock/d7c/d7ccac1d9cb7b5dc6f9f6062a4ed098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78975">
            <a:off x="6700334" y="2285740"/>
            <a:ext cx="1221204" cy="1617489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</p:pic>
      <p:pic>
        <p:nvPicPr>
          <p:cNvPr id="201738" name="Picture 10" descr="https://echo.msk.ru/att/element-754236-misc-len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32792">
            <a:off x="6154864" y="3838541"/>
            <a:ext cx="1484277" cy="169631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1742" name="Picture 14" descr="https://www.niann.ru/_data/objects/0023/7351/ico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599274">
            <a:off x="769637" y="3231546"/>
            <a:ext cx="1835696" cy="13706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1746" name="Picture 18" descr="http://forum.militaryparitet.com/extensions/hcs_image_uploader/uploads/260000/4500/264975/p1cip2rlnt1gb3113p1o2hmo21elb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27094">
            <a:off x="2355202" y="2806528"/>
            <a:ext cx="1247358" cy="187220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1730" name="Picture 2" descr="https://kak2z.ru/my_img/img/2018/09/25/c314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486735">
            <a:off x="2478144" y="1657792"/>
            <a:ext cx="1728191" cy="1152128"/>
          </a:xfrm>
          <a:prstGeom prst="rect">
            <a:avLst/>
          </a:prstGeom>
          <a:noFill/>
          <a:ln w="12700">
            <a:solidFill>
              <a:srgbClr val="003300"/>
            </a:solidFill>
          </a:ln>
        </p:spPr>
      </p:pic>
      <p:pic>
        <p:nvPicPr>
          <p:cNvPr id="201740" name="Picture 12" descr="http://www.rosconcert.com/ic/lenta.ru:8000/most/2004/02/03/ntv1/pictur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892027">
            <a:off x="1226916" y="4385463"/>
            <a:ext cx="1738732" cy="126825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108755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Телевидение в событиях 1992 – 1993 год</a:t>
            </a:r>
            <a:r>
              <a:rPr lang="ru-RU" sz="2400" dirty="0" smtClean="0"/>
              <a:t>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581128"/>
            <a:ext cx="86409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21.09.93 - 04.10.93.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Разгон Съезда народных депутатов и Верховного совета РСФСР Противостояние  Президента Б.Ельцина и вице-президента А.Руцкого Вооружённые столкновения в Москве с участием войск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Погибло не менее 158 человек и 423 были ранены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3 октября  Вооруженная осада телецентра «Останкино».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Вещание 1-го, 4-го каналов, 5-го петербургского телеканала прервано 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Вещание продолжал канал ТВ-6.</a:t>
            </a:r>
          </a:p>
          <a:p>
            <a:pPr algn="ctr">
              <a:lnSpc>
                <a:spcPts val="2000"/>
              </a:lnSpc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8" descr="https://i.ytimg.com/vi/TUy0WRsCGt0/hqdefault.jpg"/>
          <p:cNvPicPr>
            <a:picLocks noChangeAspect="1" noChangeArrowheads="1"/>
          </p:cNvPicPr>
          <p:nvPr/>
        </p:nvPicPr>
        <p:blipFill>
          <a:blip r:embed="rId2" cstate="print"/>
          <a:srcRect l="8108" t="5404" b="8124"/>
          <a:stretch>
            <a:fillRect/>
          </a:stretch>
        </p:blipFill>
        <p:spPr bwMode="auto">
          <a:xfrm>
            <a:off x="323528" y="1988840"/>
            <a:ext cx="2652295" cy="187220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https://g3.nh.ee/images/pix/moskva-valge-maja-66847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8840"/>
            <a:ext cx="3120271" cy="172819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6" descr="https://ribalych.ru/wp-content/uploads/2017/10/xolodnyj-oktyabr-1993go_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132856"/>
            <a:ext cx="3149911" cy="2295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4005064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телецентра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1412776"/>
            <a:ext cx="4835876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Конституционный кризис 1992-1993гг.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внутриполитический конфликт 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3789040"/>
            <a:ext cx="28584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Расстрел Белого дома -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здания Совета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министров РСФСР</a:t>
            </a:r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7" descr="https://cdn.turkaramamotoru.com/ru/ne-mogu-postupatsya-principami-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03495">
            <a:off x="381546" y="1772465"/>
            <a:ext cx="2128726" cy="150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000" b="1" dirty="0" smtClean="0"/>
              <a:t>1986-1991 гг.</a:t>
            </a:r>
            <a:endParaRPr lang="ru-RU" sz="2000" dirty="0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051720" y="2213538"/>
            <a:ext cx="5688632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13 марта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1988 г.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– Публикация в газете «Советская Россия»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статьи Н. Андреевой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«Не могу поступиться принципами»,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ставшей своеобразным идейным манифестом противников демократизации и гласности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 отстаивавшей, по существу,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идеологию сталинизма.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dirty="0" smtClean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5" name="Picture 3" descr="https://zabolshevizm.files.wordpress.com/2013/08/d0bd-d0b0-d0b0d0bdd0b4d180d0b5d0b5d0b2d0b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1667">
            <a:off x="7572204" y="1731919"/>
            <a:ext cx="1115116" cy="167338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83768" y="148478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Нина Андреева,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как выразитель консервативных настроений в обществе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4725144"/>
            <a:ext cx="720080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5 апреля 1988 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«Правда» опубликовала редакционную статью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«Принципы перестройки: революционность мышления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действия»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,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подготовленной членом Политбюро ЦК КПСС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А.Н. Яковлевым,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утверждением о неизменности курса на перестройку.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9403" name="Picture 11" descr="http://www.ljplus.ru/img/s/e/semen_burd/yakovl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0239">
            <a:off x="459845" y="4097070"/>
            <a:ext cx="1301130" cy="181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4" name="Picture 10" descr="https://userdata.csgetto.com/logo/06a866794b0a8aad5d20604debcfe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1408156" cy="792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8003232" cy="87152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Телевидение в событиях 1992 – 1993 год</a:t>
            </a:r>
            <a:r>
              <a:rPr lang="ru-RU" sz="2400" dirty="0" smtClean="0"/>
              <a:t>ов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56992"/>
            <a:ext cx="83529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endParaRPr lang="ru-RU" sz="2000" dirty="0" smtClean="0"/>
          </a:p>
        </p:txBody>
      </p:sp>
      <p:pic>
        <p:nvPicPr>
          <p:cNvPr id="203780" name="Picture 4" descr="https://ic.pics.livejournal.com/skif_tag/19770500/1095411/1095411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1926">
            <a:off x="1485407" y="3708771"/>
            <a:ext cx="2118441" cy="13631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3782" name="Picture 6" descr="https://www.proza.ru/pics/2017/03/19/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2518">
            <a:off x="2186421" y="5171313"/>
            <a:ext cx="2094153" cy="1396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3784" name="Picture 8" descr="https://pp.userapi.com/c851216/v851216318/1838b/LIyjzcMbKsw.jpg"/>
          <p:cNvPicPr>
            <a:picLocks noChangeAspect="1" noChangeArrowheads="1"/>
          </p:cNvPicPr>
          <p:nvPr/>
        </p:nvPicPr>
        <p:blipFill>
          <a:blip r:embed="rId5" cstate="print"/>
          <a:srcRect l="7692" r="5128"/>
          <a:stretch>
            <a:fillRect/>
          </a:stretch>
        </p:blipFill>
        <p:spPr bwMode="auto">
          <a:xfrm rot="758842">
            <a:off x="6437984" y="4892543"/>
            <a:ext cx="2355276" cy="151967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3786" name="Picture 10" descr="http://polit.ru/media/photolib/2012/10/05/sobytia-1993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5229200"/>
            <a:ext cx="2376264" cy="142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3790" name="Picture 14" descr="https://img-fotki.yandex.ru/get/6716/141128800.1d6/0_a77f1_58897ddf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65194" flipH="1">
            <a:off x="6608059" y="3466634"/>
            <a:ext cx="2365083" cy="157518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80230" name="Picture 6" descr="https://vdp.mycdn.me/getImage?id=284631173875&amp;idx=6&amp;thumbType=32"/>
          <p:cNvPicPr>
            <a:picLocks noChangeAspect="1" noChangeArrowheads="1"/>
          </p:cNvPicPr>
          <p:nvPr/>
        </p:nvPicPr>
        <p:blipFill>
          <a:blip r:embed="rId8" cstate="print"/>
          <a:srcRect l="5921" r="5263"/>
          <a:stretch>
            <a:fillRect/>
          </a:stretch>
        </p:blipFill>
        <p:spPr bwMode="auto">
          <a:xfrm>
            <a:off x="3491880" y="3717032"/>
            <a:ext cx="3168352" cy="18002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32" name="Picture 8" descr="http://bezhetsk.tv/files/images/pochetnye/bragin-v-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1599462"/>
            <a:ext cx="1080120" cy="161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95536" y="2276872"/>
            <a:ext cx="727280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Распоряжение председателя РГТРК «Останкино В.И.Брагина: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1640" y="1412777"/>
            <a:ext cx="59843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октября 1993 года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 противниками политики Б.Н.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Ельцына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телецентра в «Останкино» 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2564904"/>
            <a:ext cx="76517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связи в вооруженной осадой телецентра «Останкино» приостановить вещание 1-го, 4-го каналов, РТР, ТВ-6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5-го петербургского телеканала. 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 rot="856462">
            <a:off x="6461685" y="6033717"/>
            <a:ext cx="218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Спецназ «Альфа»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4008" y="6237312"/>
            <a:ext cx="172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 АСК 3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1131916">
            <a:off x="6821581" y="4542953"/>
            <a:ext cx="180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Штурмующие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3778" name="Picture 2" descr="https://ic.pics.livejournal.com/eho_2013/59946590/201628/201628_9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645024"/>
            <a:ext cx="2088232" cy="1374753"/>
          </a:xfrm>
          <a:prstGeom prst="rect">
            <a:avLst/>
          </a:prstGeom>
          <a:noFill/>
          <a:ln w="12700"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180228" name="Picture 4" descr="http://pimg.mycdn.me/getImage?disableStub=true&amp;type=VIDEO_S_720&amp;url=http%3A%2F%2Fvdp.mycdn.me%2FgetImage%3Fid%3D265013888366%26idx%3D30%26thumbType%3D47%26f%3D1%26i%3D1&amp;signatureToken=B6BA8cuiyWnFTkimF5edwA"/>
          <p:cNvPicPr>
            <a:picLocks noChangeAspect="1" noChangeArrowheads="1"/>
          </p:cNvPicPr>
          <p:nvPr/>
        </p:nvPicPr>
        <p:blipFill>
          <a:blip r:embed="rId11" cstate="print"/>
          <a:srcRect r="8824"/>
          <a:stretch>
            <a:fillRect/>
          </a:stretch>
        </p:blipFill>
        <p:spPr bwMode="auto">
          <a:xfrm>
            <a:off x="0" y="4741984"/>
            <a:ext cx="2483768" cy="153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21" name="TextBox 20"/>
          <p:cNvSpPr txBox="1"/>
          <p:nvPr/>
        </p:nvSpPr>
        <p:spPr>
          <a:xfrm rot="21146210">
            <a:off x="136398" y="5896151"/>
            <a:ext cx="251524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 А. Макашов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 штурма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284984"/>
            <a:ext cx="6941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Дольше всего сохранили вещание  телеканалы РТР и ТВ-6.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12" name="Picture 12" descr="https://i.ytimg.com/vi/7sT-0VXOBoA/hqdefault.jpg"/>
          <p:cNvPicPr>
            <a:picLocks noChangeAspect="1" noChangeArrowheads="1"/>
          </p:cNvPicPr>
          <p:nvPr/>
        </p:nvPicPr>
        <p:blipFill>
          <a:blip r:embed="rId2" cstate="print"/>
          <a:srcRect l="4167" r="8333"/>
          <a:stretch>
            <a:fillRect/>
          </a:stretch>
        </p:blipFill>
        <p:spPr bwMode="auto">
          <a:xfrm>
            <a:off x="2915816" y="5362929"/>
            <a:ext cx="1440160" cy="1234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6" descr="http://mtdata.ru/u23/photo16DC/20340340041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94634">
            <a:off x="7134717" y="4455041"/>
            <a:ext cx="1539354" cy="942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2800"/>
              </a:lnSpc>
            </a:pPr>
            <a:r>
              <a:rPr lang="ru-RU" sz="3100" dirty="0" smtClean="0"/>
              <a:t>Российская государственная телерадиокомпания </a:t>
            </a:r>
            <a:r>
              <a:rPr lang="ru-RU" sz="2800" dirty="0" smtClean="0"/>
              <a:t>«Останкино»</a:t>
            </a:r>
            <a:br>
              <a:rPr lang="ru-RU" sz="2800" dirty="0" smtClean="0"/>
            </a:br>
            <a:r>
              <a:rPr lang="ru-RU" sz="2700" dirty="0" smtClean="0"/>
              <a:t>Последний год</a:t>
            </a:r>
            <a:endParaRPr lang="ru-RU" sz="27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1484784"/>
            <a:ext cx="6768752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50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1993 г. </a:t>
            </a:r>
          </a:p>
          <a:p>
            <a:pPr algn="ctr">
              <a:lnSpc>
                <a:spcPts val="2000"/>
              </a:lnSpc>
              <a:spcBef>
                <a:spcPts val="500"/>
              </a:spcBef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Федеральная службы по телевидению и радиовещанию</a:t>
            </a:r>
          </a:p>
          <a:p>
            <a:pPr algn="ctr">
              <a:lnSpc>
                <a:spcPts val="2000"/>
              </a:lnSpc>
              <a:spcBef>
                <a:spcPts val="500"/>
              </a:spcBef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Руководитель службы А.Н.Яковлев </a:t>
            </a:r>
          </a:p>
          <a:p>
            <a:pPr algn="ctr">
              <a:lnSpc>
                <a:spcPts val="2000"/>
              </a:lnSpc>
              <a:spcBef>
                <a:spcPts val="50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 совместительству руководит РГТРК «Останкино». </a:t>
            </a:r>
          </a:p>
          <a:p>
            <a:pPr algn="ctr">
              <a:lnSpc>
                <a:spcPts val="2000"/>
              </a:lnSpc>
              <a:spcBef>
                <a:spcPts val="500"/>
              </a:spcBef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ts val="2000"/>
              </a:lnSpc>
              <a:spcBef>
                <a:spcPts val="500"/>
              </a:spcBef>
            </a:pPr>
            <a:endParaRPr lang="ru-RU" altLang="ru-RU" sz="2000" b="1" dirty="0" smtClean="0">
              <a:latin typeface="Times New Roman" pitchFamily="18" charset="0"/>
            </a:endParaRPr>
          </a:p>
          <a:p>
            <a:pPr algn="ctr">
              <a:lnSpc>
                <a:spcPts val="2000"/>
              </a:lnSpc>
              <a:spcBef>
                <a:spcPts val="500"/>
              </a:spcBef>
            </a:pPr>
            <a:endParaRPr lang="ru-RU" altLang="ru-RU" sz="2000" b="1" dirty="0" smtClean="0"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1800" y="2780928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Лица телевидения 1993 – 1995 гг.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79912" y="4437112"/>
            <a:ext cx="37444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«Час Пик»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Клон шоу Лари Кинга,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телеканал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 America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Телекомпания ВИ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 ведущий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В.Листьев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9208" name="Picture 8" descr="https://love90.org/wp-content/uploads/2015/09/lisiev_chas_p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284984"/>
            <a:ext cx="1980634" cy="114116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9" descr="i?id=124390127-39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83568" y="3933056"/>
            <a:ext cx="1139187" cy="16910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7504" y="5661248"/>
            <a:ext cx="25843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«Вести»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Ведущая, журналист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С.Сорокина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4" descr="http://n-shipilov.narod.ru/ugadai3.files/ugadai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212976"/>
            <a:ext cx="1440161" cy="108012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267744" y="4365104"/>
            <a:ext cx="20382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«Итоги»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Киселев</a:t>
            </a:r>
          </a:p>
          <a:p>
            <a:endParaRPr lang="ru-RU" dirty="0"/>
          </a:p>
        </p:txBody>
      </p:sp>
      <p:pic>
        <p:nvPicPr>
          <p:cNvPr id="26" name="Picture 16" descr="https://inshe.tv/wp-content/uploads/2016/01/kukl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284984"/>
            <a:ext cx="2189885" cy="123181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7020272" y="5445224"/>
            <a:ext cx="1944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Телекомпания «DIXI-TV»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9210" name="Picture 10" descr="http://s00.yaplakal.com/pics/pics_original/6/7/9/4500976.jpg"/>
          <p:cNvPicPr>
            <a:picLocks noChangeAspect="1" noChangeArrowheads="1"/>
          </p:cNvPicPr>
          <p:nvPr/>
        </p:nvPicPr>
        <p:blipFill>
          <a:blip r:embed="rId9" cstate="print"/>
          <a:srcRect l="1743" t="55869"/>
          <a:stretch>
            <a:fillRect/>
          </a:stretch>
        </p:blipFill>
        <p:spPr bwMode="auto">
          <a:xfrm rot="20791409">
            <a:off x="2392527" y="5258617"/>
            <a:ext cx="937019" cy="56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4499992" y="623731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Ярмольник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9214" name="Picture 14" descr="http://www.ljplus.ru/img/s/e/semen_burd/yakovle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1556792"/>
            <a:ext cx="139270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2" name="Picture 8" descr="https://pbs.twimg.com/media/Dm3h1q6XoAEwJ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06399">
            <a:off x="7077038" y="5114317"/>
            <a:ext cx="1800200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79912" y="1988840"/>
            <a:ext cx="1361527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Чара Банк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579296" cy="1143000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sz="2800" dirty="0" smtClean="0"/>
              <a:t>Российская государственная телерадиокомпания «Останкино»: </a:t>
            </a:r>
            <a:r>
              <a:rPr lang="ru-RU" sz="2400" dirty="0" smtClean="0"/>
              <a:t>акционирование </a:t>
            </a:r>
            <a:br>
              <a:rPr lang="ru-RU" sz="2400" dirty="0" smtClean="0"/>
            </a:br>
            <a:r>
              <a:rPr lang="ru-RU" sz="2400" dirty="0" smtClean="0"/>
              <a:t>Создание ОРТ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212976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/>
              <a:t>29 ноября 1994 года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Указ</a:t>
            </a:r>
            <a:r>
              <a:rPr lang="ru-RU" sz="2000" dirty="0" smtClean="0"/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совершенствовании эксплуатации первого частотного (г. Москва) канала телевидения и сети его распространения»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телевизионный канал передан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АО «Общественное Российское Телевидение».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 1995 года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В.Листьев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Генеральный директор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Эрнст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продюсер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Патаркацишвили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генерального директора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А.Н. Яковлев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Совета Директоров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60232" y="24928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4" descr="Ð¥Ð¾Ð¿ÑÑ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4890">
            <a:off x="2293625" y="2088002"/>
            <a:ext cx="1273691" cy="8491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9" name="Picture 6" descr="Ð ÑÑÑÐºÐ¸Ð¹ Ð´Ð¾Ð¼ ÑÐµÐ»ÐµÐ½Ð³Ð° Ð»Ð¾Ð³Ð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6718">
            <a:off x="5432524" y="2057276"/>
            <a:ext cx="894967" cy="89496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491880" y="2348880"/>
            <a:ext cx="19719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Пирамиды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1992 -1996 гг.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205826" name="Picture 2" descr="LogoVA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6729">
            <a:off x="7473896" y="4204389"/>
            <a:ext cx="1450934" cy="61302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205828" name="Picture 4" descr="http://www.govermentpolit.ru/_data/wr_item_news/0/72/0728fff9e5282d147dfdd5a99f4808c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916832"/>
            <a:ext cx="1800200" cy="144016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4" name="Picture 2" descr="http://s009.radikal.ru/i308/1012/2b/bea47ef6f74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484784"/>
            <a:ext cx="1444449" cy="194421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15" name="TextBox 14"/>
          <p:cNvSpPr txBox="1"/>
          <p:nvPr/>
        </p:nvSpPr>
        <p:spPr>
          <a:xfrm>
            <a:off x="1907704" y="1484784"/>
            <a:ext cx="592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путей акционирования РГТРК «Останкино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830" name="Picture 6" descr="http://www.livestory.com.ua/images/vladislav-listev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24033">
            <a:off x="251520" y="4509120"/>
            <a:ext cx="1509500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9435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Создание ОРТ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5301208"/>
            <a:ext cx="482453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марта 1995 года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Владислав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Листьева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убит в подъезде своего дома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убийство - одно из наиболее громких убийств 90-х годов По настоящее время нераскрыто.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8962" name="Picture 2" descr="Listiev murde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085184"/>
            <a:ext cx="1411585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8964" name="Picture 4" descr="http://itd0.mycdn.me/image?id=834693261575&amp;t=20&amp;plc=WEB&amp;tkn=*TUTZaH_KPqsYudaMZ2YbzdCP-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56">
            <a:off x="290366" y="383471"/>
            <a:ext cx="1762014" cy="136815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1619672" y="1484784"/>
            <a:ext cx="642727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апреля 1995 года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вещания ОРТ на первом частотном канале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Картинка 10 из 10720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20272" y="404664"/>
            <a:ext cx="1511970" cy="1134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8966" name="Picture 6" descr="https://icdn.lenta.ru/articles/2009/04/22/listyev/pic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76656" y="1484784"/>
            <a:ext cx="1076164" cy="122413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2060848"/>
            <a:ext cx="864096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«ОРТ»- канал «для людей»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Восстановлена «Программа «Время»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«Тема» с Д. Менделеевым, «Час пик» с С.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Шатуновым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 Д.Киселевым, «Версии» с С.Доренко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«Один на один» с А.Любимовым - основное политическое ток-шоу Развлекательные передачи - «Угадай мелодию» с В.Пельшем и др. Художественные, детские, тематические проекты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3933056"/>
            <a:ext cx="792088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апреля 1995 года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Мораторий на показ рекламы на первом федеральном канале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чем за месяц В.Листьев подписывает приказ</a:t>
            </a:r>
            <a:r>
              <a:rPr lang="ru-RU" sz="2000" dirty="0" smtClean="0"/>
              <a:t> направленный против объединения рекламных агентств, контролировавших размещение 100 % рекламы на ОРТ.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8968" name="Picture 8" descr="ÐÐ»Ð°Ð´Ð¸ÑÐ»Ð°Ð² ÐÐ¸ÐºÐ¾Ð»Ð°ÐµÐ²Ð¸Ñ ÐÐ¸ÑÑÑÐµÐ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28584" y="0"/>
            <a:ext cx="1674605" cy="1152128"/>
          </a:xfrm>
          <a:prstGeom prst="rect">
            <a:avLst/>
          </a:prstGeom>
          <a:noFill/>
        </p:spPr>
      </p:pic>
      <p:pic>
        <p:nvPicPr>
          <p:cNvPr id="168970" name="Picture 10" descr="https://pastvu.com/_p/a/b/5/5/b557febff029199d34edcea861f6551d.jpg"/>
          <p:cNvPicPr>
            <a:picLocks noChangeAspect="1" noChangeArrowheads="1"/>
          </p:cNvPicPr>
          <p:nvPr/>
        </p:nvPicPr>
        <p:blipFill>
          <a:blip r:embed="rId8" cstate="print"/>
          <a:srcRect b="5556"/>
          <a:stretch>
            <a:fillRect/>
          </a:stretch>
        </p:blipFill>
        <p:spPr bwMode="auto">
          <a:xfrm>
            <a:off x="323528" y="5301208"/>
            <a:ext cx="2268193" cy="1296144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755576" y="6093296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Прощание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4" name="Picture 10" descr="http://visualrian.ru/images/old_preview/265/10/2651048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5504">
            <a:off x="7669710" y="2725444"/>
            <a:ext cx="1134551" cy="171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Файл:Tef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12360" y="332656"/>
            <a:ext cx="998120" cy="1511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80242" name="Picture 18" descr="https://sobesednik.ru/sites/default/files/complex_images/images/so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44895">
            <a:off x="7057605" y="1495705"/>
            <a:ext cx="1787690" cy="13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36" name="Picture 12" descr="https://lomonosovsky.mos.ru/upload/medialibrary/3ed/lanovoy.jpg"/>
          <p:cNvPicPr>
            <a:picLocks noChangeAspect="1" noChangeArrowheads="1"/>
          </p:cNvPicPr>
          <p:nvPr/>
        </p:nvPicPr>
        <p:blipFill>
          <a:blip r:embed="rId6" cstate="print"/>
          <a:srcRect l="10502" r="12305" b="-5263"/>
          <a:stretch>
            <a:fillRect/>
          </a:stretch>
        </p:blipFill>
        <p:spPr bwMode="auto">
          <a:xfrm rot="20584739">
            <a:off x="642833" y="1396118"/>
            <a:ext cx="1584176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30" name="Picture 6" descr="http://visualrian.ru/images/old_preview/265/10/2651046_preview.jpg"/>
          <p:cNvPicPr>
            <a:picLocks noChangeAspect="1" noChangeArrowheads="1"/>
          </p:cNvPicPr>
          <p:nvPr/>
        </p:nvPicPr>
        <p:blipFill>
          <a:blip r:embed="rId7" cstate="print"/>
          <a:srcRect t="6896" b="6897"/>
          <a:stretch>
            <a:fillRect/>
          </a:stretch>
        </p:blipFill>
        <p:spPr bwMode="auto">
          <a:xfrm rot="21062989">
            <a:off x="455424" y="2513890"/>
            <a:ext cx="133646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218"/>
            <a:ext cx="8147248" cy="871526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/>
              <a:t>Академия российского телевидения»</a:t>
            </a:r>
            <a:endParaRPr lang="ru-RU" sz="2800" dirty="0"/>
          </a:p>
        </p:txBody>
      </p:sp>
      <p:pic>
        <p:nvPicPr>
          <p:cNvPr id="180228" name="Picture 4" descr="http://bokovfactory.ru/wp-content/uploads/2006/09/tefi_027.jpg"/>
          <p:cNvPicPr>
            <a:picLocks noChangeAspect="1" noChangeArrowheads="1"/>
          </p:cNvPicPr>
          <p:nvPr/>
        </p:nvPicPr>
        <p:blipFill>
          <a:blip r:embed="rId8" cstate="print"/>
          <a:srcRect l="7176" r="12063"/>
          <a:stretch>
            <a:fillRect/>
          </a:stretch>
        </p:blipFill>
        <p:spPr bwMode="auto">
          <a:xfrm rot="668448">
            <a:off x="6403187" y="4078098"/>
            <a:ext cx="1620688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32" name="Picture 8" descr="https://s16.stc.all.kpcdn.net/share/i/4/1373560/wx10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3913">
            <a:off x="7805552" y="4410217"/>
            <a:ext cx="1089393" cy="152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40" name="Picture 16" descr="http://ninazvereva.ru/wp-content/uploads/2017/05/16.Tefi-1024x480.jpg"/>
          <p:cNvPicPr>
            <a:picLocks noChangeAspect="1" noChangeArrowheads="1"/>
          </p:cNvPicPr>
          <p:nvPr/>
        </p:nvPicPr>
        <p:blipFill>
          <a:blip r:embed="rId10" cstate="print"/>
          <a:srcRect l="18457" r="15099" b="2351"/>
          <a:stretch>
            <a:fillRect/>
          </a:stretch>
        </p:blipFill>
        <p:spPr bwMode="auto">
          <a:xfrm rot="538252">
            <a:off x="6441180" y="5336093"/>
            <a:ext cx="1449339" cy="99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44" name="Picture 20" descr="https://cdn4.img.ria.ru/images/145413/82/145413826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9420">
            <a:off x="1610432" y="4386649"/>
            <a:ext cx="1706513" cy="113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26" name="Picture 2" descr="https://static.1tv.ru/uploads/photo/image/2/big/84482_big_b8c76dcac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9832" y="4437113"/>
            <a:ext cx="3392376" cy="1908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1484784"/>
            <a:ext cx="8496944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 год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Академия Российского телевидения </a:t>
            </a:r>
          </a:p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Российский фонд развития телевидения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Позднее: фонд «Академия российского телевидения»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Созданы по инициативе ведущих телекомпаний страны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ОРТ, ВГТРК, ТВ-6, НТВ, «2х2», АТВ, ВИ</a:t>
            </a:r>
            <a:r>
              <a:rPr lang="en-US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РЕН ТВ, 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 журналистов России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Телекомпании объединились для  учреждения премии «ТЭФИ» - награды за высшие достижения в области телевизионных искусств.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состав  Академии – 39 заслуженных и авторитетных деятелей кино и телевидения.</a:t>
            </a:r>
          </a:p>
        </p:txBody>
      </p:sp>
      <p:pic>
        <p:nvPicPr>
          <p:cNvPr id="180238" name="Picture 14" descr="https://cdn2.img.sputnik.md/images/65/97/659773.jpg"/>
          <p:cNvPicPr>
            <a:picLocks noChangeAspect="1" noChangeArrowheads="1"/>
          </p:cNvPicPr>
          <p:nvPr/>
        </p:nvPicPr>
        <p:blipFill>
          <a:blip r:embed="rId13" cstate="print"/>
          <a:srcRect l="19656" r="8525" b="-612"/>
          <a:stretch>
            <a:fillRect/>
          </a:stretch>
        </p:blipFill>
        <p:spPr bwMode="auto">
          <a:xfrm rot="21065984">
            <a:off x="323528" y="4149080"/>
            <a:ext cx="1556301" cy="117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46" name="Picture 22" descr="https://img.gazeta.ru/files3/605/4726605/kapiza-04-pic4_zoom-1000x1000-8938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68" y="5301208"/>
            <a:ext cx="1944216" cy="118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s://cont.ws/uploads/pic/2018/2/life-russia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157192"/>
            <a:ext cx="1791905" cy="1296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1279586"/>
          </a:xfrm>
        </p:spPr>
        <p:txBody>
          <a:bodyPr>
            <a:noAutofit/>
          </a:bodyPr>
          <a:lstStyle/>
          <a:p>
            <a:pPr algn="ctr">
              <a:lnSpc>
                <a:spcPts val="27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 – 2000гг.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Нестабильность в стране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84785"/>
            <a:ext cx="885698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декабря 1994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Ввод войск в Чечню. Первый штурм столицы Чечни г. Грозного.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Погибло и пропало без вести свыше 1500 человек, в плен попало 100 российских военнослужащих.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Июнь 1995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Теракт в г.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Будёновск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Президентские выборы под лозунгом «Голосуй или проиграешь!»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Деноминация рубля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Марте 1998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Отставке Правительства В.Черномырдина.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Киртенко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третьей попытки, под угрозой роспуска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Государственной Думы, возглавил правительство.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Экономический кризис. </a:t>
            </a:r>
          </a:p>
          <a:p>
            <a:pPr algn="ctr"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9033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195736" y="5445224"/>
            <a:ext cx="540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декабря 1999 в 12 часов дня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 Н. Ельцин объявил об отставке с поста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Президента Российской Федерации</a:t>
            </a:r>
            <a:endParaRPr lang="ru-RU" sz="2000" dirty="0"/>
          </a:p>
        </p:txBody>
      </p:sp>
    </p:spTree>
  </p:cSld>
  <p:clrMapOvr>
    <a:masterClrMapping/>
  </p:clrMapOvr>
  <p:transition>
    <p:pull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7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государственная телерадиовещательная компания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конце 90-х годов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71296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 – 2000гг.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Нестабильность в стране - нестабильность в  руководстве ВГТРК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1996 – 1998 гг. О.Попцова, А.Лысенко  в руководстве меняют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Э.Сагалаев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Н.Сванидза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М.Швыдкой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898" name="Picture 2" descr="https://media.onlinetv.ru/project/items/2015/04/03/sagalaev-smotret-online-tv.jpg"/>
          <p:cNvPicPr>
            <a:picLocks noChangeAspect="1" noChangeArrowheads="1"/>
          </p:cNvPicPr>
          <p:nvPr/>
        </p:nvPicPr>
        <p:blipFill>
          <a:blip r:embed="rId2" cstate="print"/>
          <a:srcRect l="8935" r="15147"/>
          <a:stretch>
            <a:fillRect/>
          </a:stretch>
        </p:blipFill>
        <p:spPr bwMode="auto">
          <a:xfrm rot="20826173">
            <a:off x="511259" y="2518269"/>
            <a:ext cx="1656184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8900" name="Picture 4" descr="https://gdb.rferl.org/DAF29530-C077-48B6-B936-0D82EE6A1266_cx0_cy6_cw100_w1200_r1_s.jpg"/>
          <p:cNvPicPr>
            <a:picLocks noChangeAspect="1" noChangeArrowheads="1"/>
          </p:cNvPicPr>
          <p:nvPr/>
        </p:nvPicPr>
        <p:blipFill>
          <a:blip r:embed="rId3" cstate="print"/>
          <a:srcRect l="15341" r="2841"/>
          <a:stretch>
            <a:fillRect/>
          </a:stretch>
        </p:blipFill>
        <p:spPr bwMode="auto">
          <a:xfrm>
            <a:off x="3563888" y="2708920"/>
            <a:ext cx="1780561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8902" name="Picture 6" descr="https://rus4all.ru/images/72696/30/726963012.jpg"/>
          <p:cNvPicPr>
            <a:picLocks noChangeAspect="1" noChangeArrowheads="1"/>
          </p:cNvPicPr>
          <p:nvPr/>
        </p:nvPicPr>
        <p:blipFill>
          <a:blip r:embed="rId4" cstate="print"/>
          <a:srcRect l="27413" t="9091"/>
          <a:stretch>
            <a:fillRect/>
          </a:stretch>
        </p:blipFill>
        <p:spPr bwMode="auto">
          <a:xfrm rot="803396">
            <a:off x="6933339" y="2593013"/>
            <a:ext cx="1620731" cy="114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 rot="20829536">
            <a:off x="710464" y="3292058"/>
            <a:ext cx="1404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Э.Сагалаев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3573016"/>
            <a:ext cx="1493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Н.Сванидза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805631">
            <a:off x="6829172" y="3390424"/>
            <a:ext cx="1575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М.Швыдкой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904" name="Picture 8" descr="https://img03.rl0.ru/c728adeb32433f688fc3298053dc1f65/c600x315/news.rambler.ru/img/2018/02/13185115.396028.728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2109">
            <a:off x="523141" y="5416894"/>
            <a:ext cx="2017516" cy="1059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8908" name="Picture 12" descr="https://gtrk.tv/sites/default/files/issue/24618/pre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5445224"/>
            <a:ext cx="2016224" cy="1134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8912" name="Picture 16" descr="https://cdn-st1.rtr-vesti.ru/p/xw_382852.jpg"/>
          <p:cNvPicPr>
            <a:picLocks noChangeAspect="1" noChangeArrowheads="1"/>
          </p:cNvPicPr>
          <p:nvPr/>
        </p:nvPicPr>
        <p:blipFill>
          <a:blip r:embed="rId7" cstate="print"/>
          <a:srcRect l="16800" t="18483" r="17051" b="16823"/>
          <a:stretch>
            <a:fillRect/>
          </a:stretch>
        </p:blipFill>
        <p:spPr bwMode="auto">
          <a:xfrm>
            <a:off x="5868144" y="5373216"/>
            <a:ext cx="2073830" cy="1152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8910" name="Picture 14" descr="http://www.advesti.ru/img/1128352993_vgtr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29574">
            <a:off x="7897737" y="5026545"/>
            <a:ext cx="907310" cy="907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8906" name="Picture 10" descr="http://gtrk-saratov.ru/images/cms/data/2013/%D0%BE%D0%BA%D1%82%D1%8F%D0%B1%D1%80%D1%8C/25/lily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5373216"/>
            <a:ext cx="1665740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4221088"/>
            <a:ext cx="849694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8 мая 1998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 ВГТРК вошли региональные телерадиокомпании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ВГТРК - крупнейший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медиахолдинг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Европы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«РТР» вещает на 54 языках народов России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телеканал РТР-2 (позже канал «Культура»)</a:t>
            </a:r>
          </a:p>
        </p:txBody>
      </p:sp>
      <p:sp>
        <p:nvSpPr>
          <p:cNvPr id="16" name="TextBox 15"/>
          <p:cNvSpPr txBox="1"/>
          <p:nvPr/>
        </p:nvSpPr>
        <p:spPr>
          <a:xfrm rot="20970720">
            <a:off x="863500" y="3733690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 96-02. 97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856735">
            <a:off x="6680640" y="369599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05. 98– 02. 00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7904" y="3933056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 97-05. 98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188640" y="-646331"/>
            <a:ext cx="762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 мая 1998 в состав ВГТРК вошли региональные телерадиокомпании., </a:t>
            </a:r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69" name="Picture 25" descr="https://i.ytimg.com/vi/DuFapNU-waQ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8971">
            <a:off x="6882926" y="4637454"/>
            <a:ext cx="1920212" cy="1564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0967" name="Picture 23" descr="https://pp.userapi.com/c12929/u24354919/video/l_6989ac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573016"/>
            <a:ext cx="1440160" cy="1080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0959" name="Picture 15" descr="http://pimg.mycdn.me/getImage?disableStub=true&amp;type=VIDEO_S_720&amp;url=http%3A%2F%2Fvdp.mycdn.me%2FgetImage%3Fid%3D518084168432%26idx%3D13%26thumbType%3D37%26f%3D1&amp;signatureToken=EckkgxpQA_qyJPS4ApcZKA"/>
          <p:cNvPicPr>
            <a:picLocks noChangeAspect="1" noChangeArrowheads="1"/>
          </p:cNvPicPr>
          <p:nvPr/>
        </p:nvPicPr>
        <p:blipFill>
          <a:blip r:embed="rId4" cstate="print"/>
          <a:srcRect l="10817" r="9135"/>
          <a:stretch>
            <a:fillRect/>
          </a:stretch>
        </p:blipFill>
        <p:spPr bwMode="auto">
          <a:xfrm rot="723553">
            <a:off x="5052302" y="4283934"/>
            <a:ext cx="2139053" cy="1503119"/>
          </a:xfrm>
          <a:prstGeom prst="rect">
            <a:avLst/>
          </a:prstGeom>
          <a:noFill/>
        </p:spPr>
      </p:pic>
      <p:pic>
        <p:nvPicPr>
          <p:cNvPr id="210957" name="Picture 13" descr="https://korchevnikov.nethouse.ru/static/img/0000/0005/5378/55378624.sk8f3r94yu.W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28259">
            <a:off x="3831763" y="2935886"/>
            <a:ext cx="2160032" cy="1492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7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государственная телерадиовещательная компания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конце 90-х годов</a:t>
            </a:r>
            <a:endParaRPr lang="ru-RU" sz="2800" dirty="0"/>
          </a:p>
        </p:txBody>
      </p:sp>
      <p:sp>
        <p:nvSpPr>
          <p:cNvPr id="210945" name="Rectangle 1"/>
          <p:cNvSpPr>
            <a:spLocks noChangeArrowheads="1"/>
          </p:cNvSpPr>
          <p:nvPr/>
        </p:nvSpPr>
        <p:spPr bwMode="auto">
          <a:xfrm>
            <a:off x="432048" y="5445224"/>
            <a:ext cx="87119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484784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программы канала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947" name="Picture 3" descr="https://cdn1.umbrella.green/wp-content/uploads/2017/10/3-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78488">
            <a:off x="467544" y="2852936"/>
            <a:ext cx="1872208" cy="1415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0951" name="Picture 7" descr="https://i1.u-mama.ru/0fb/afa/69a/111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47789">
            <a:off x="456045" y="4338394"/>
            <a:ext cx="2188693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0953" name="Picture 9" descr="http://www.atv.ru/upload/iblock/7cd/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58700">
            <a:off x="5957097" y="3112681"/>
            <a:ext cx="1530169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0955" name="Picture 11" descr="http://s00.yaplakal.com/pics/pics_preview/0/6/0/38600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99788">
            <a:off x="2433662" y="2911027"/>
            <a:ext cx="1559059" cy="15468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0961" name="Picture 17" descr="https://xn--80agcbdazgb7adeg3b6l3b.xn--p1ai/wp-content/uploads/2018/04/%D0%BF%D1%80%D0%BE%D0%B3%D1%80%D0%B0%D0%BC%D0%BC%D0%B0-%C2%AB%D0%97%D0%B5%D1%80%D0%BA%D0%B0%D0%BB%D0%BE%C2%BB-%D0%9D%D0%B8%D0%BA%D0%BE%D0%BB%D0%B0%D1%8F-%D0%A1%D0%B2%D0%B0%D0%BD%D0%B8%D0%B4%D0%B7%D0%B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1628800"/>
            <a:ext cx="1411357" cy="100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004048" y="1844825"/>
            <a:ext cx="223224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«Зеркало»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Информационно-аналитическая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передача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127776" y="2708920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Н.Сванидзе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916832"/>
            <a:ext cx="3411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7.09. 1998 г.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«Доброе утро, Россия!»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Впервые в утреннем эфире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10963" name="Picture 19" descr="Ð£ÑÑÐ¾ Ð Ð¾ÑÑÐ¸Ð¸ 201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1988840"/>
            <a:ext cx="1533072" cy="864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 rot="20110607">
            <a:off x="1134865" y="5288849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семья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0949" name="Picture 5" descr="http://pimg.mycdn.me/getImage?disableStub=true&amp;type=VIDEO_S_720&amp;url=http%3A%2F%2Fvdp.mycdn.me%2FgetImage%3Fid%3D132397992630%26idx%3D0%26thumbType%3D32%26f%3D1&amp;signatureToken=eMApNp9Y4bSeGqB4KRby0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55776" y="4509120"/>
            <a:ext cx="2688298" cy="151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987824" y="5589240"/>
            <a:ext cx="170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 к одному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811577">
            <a:off x="5167742" y="5236257"/>
            <a:ext cx="195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Розовыйтуман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государственная телерадиовещательная компания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конце 90-х годов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72816"/>
            <a:ext cx="8784976" cy="16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РТР не принимает активного участия в информационных войнах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РТР не лоббирует кандидатуры политических или государственных деятелей в ходе «правительственной чехарды» премьер-министров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РТР по рейтингу занимает третье место  после ОРТ и НТВ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Усиление внутренней цензуры</a:t>
            </a:r>
          </a:p>
          <a:p>
            <a:endParaRPr lang="ru-RU" dirty="0"/>
          </a:p>
        </p:txBody>
      </p:sp>
      <p:sp>
        <p:nvSpPr>
          <p:cNvPr id="179201" name="Rectangle 1"/>
          <p:cNvSpPr>
            <a:spLocks noChangeArrowheads="1"/>
          </p:cNvSpPr>
          <p:nvPr/>
        </p:nvSpPr>
        <p:spPr bwMode="auto">
          <a:xfrm>
            <a:off x="1115616" y="3140968"/>
            <a:ext cx="7668344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Феврале 1999 г. 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М. Пономарёв, руководитель информационной службы РТР,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письме к президенту и правительству, обвинял руководство ВГТРК в «полной некомпетентности, целенаправленном, методичном уничтожении программы „Вести“ и канала РТР 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целом и в попытках ввести на канале политическую цензуру»   Призывал руководство ВГТРК </a:t>
            </a:r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во главе с М. Швыдким уйти в отставку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9203" name="Picture 3" descr="http://visualrian.ru/images/0000/4149/60/000041496086_RIAN-ID-3124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1016512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419872" y="1484784"/>
            <a:ext cx="243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РТР 1997 -2000 гг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80" y="5301208"/>
            <a:ext cx="4896544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31.01.2000 г.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Указом Президентом РФ В.В. Путина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Председателем ВГТРК назначен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О.Добродеев</a:t>
            </a:r>
          </a:p>
          <a:p>
            <a:endParaRPr lang="ru-RU" dirty="0"/>
          </a:p>
        </p:txBody>
      </p:sp>
      <p:pic>
        <p:nvPicPr>
          <p:cNvPr id="179205" name="Picture 5" descr="https://www.vokrug.tv/pic/news/b/1/1/4/b114c208585aa921579a19a6eb48a24f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941168"/>
            <a:ext cx="1512168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5" name="Picture 9" descr="https://www.crimeantatars.club/wp-content/uploads/2017/07/moskv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5228">
            <a:off x="356779" y="2075283"/>
            <a:ext cx="2268045" cy="146917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60423" name="Picture 7" descr="https://www.dialog.ua/images/news/8064abe83fcb02c086ba9ac137f4ab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7740" y="2780928"/>
            <a:ext cx="2560284" cy="14401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0421" name="Picture 5" descr="http://cdn.tvc.ru/pictures/o/237/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2386">
            <a:off x="5988804" y="4514636"/>
            <a:ext cx="2664241" cy="1499968"/>
          </a:xfrm>
          <a:prstGeom prst="roundRect">
            <a:avLst>
              <a:gd name="adj" fmla="val 16667"/>
            </a:avLst>
          </a:prstGeom>
          <a:ln w="127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«перестройки» и «гласности». </a:t>
            </a:r>
            <a:b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фон </a:t>
            </a:r>
            <a:r>
              <a:rPr lang="ru-RU" sz="2000" b="1" dirty="0" smtClean="0"/>
              <a:t>1986-1991 гг.</a:t>
            </a:r>
            <a:endParaRPr lang="ru-RU" sz="2000" dirty="0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475656" y="1556792"/>
            <a:ext cx="7344816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1987 -1989 гг.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Волнения в союзных и автономных республиках.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Демонстрация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крымских татар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Москве,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требовавших восстановления их автономии.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0419" name="Picture 3" descr="https://ic.pics.livejournal.com/nikolaeva/47679493/1722647/1722647_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8125">
            <a:off x="314841" y="3688216"/>
            <a:ext cx="2213985" cy="147598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5229200"/>
            <a:ext cx="633670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Митинг в Тбилиси у Дома правительства. Требование ликвидации автономий в составе Грузии и выхода ее из СССР.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Разгон митингующих войсками.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19 погибших, сотни раненых.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4365104"/>
            <a:ext cx="36358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Погромы и резня армян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Сумгаите (Азербайджан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).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2780928"/>
            <a:ext cx="410445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Митинги за воссоединение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Арменией в Нагорном Карабахе.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Военные действия между 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Азербайджаном и Арменией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 Нагорном Карабахе.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11290</TotalTime>
  <Words>5202</Words>
  <Application>Microsoft Office PowerPoint</Application>
  <PresentationFormat>Экран (4:3)</PresentationFormat>
  <Paragraphs>1397</Paragraphs>
  <Slides>88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0" baseType="lpstr">
      <vt:lpstr>Литейная</vt:lpstr>
      <vt:lpstr>Объект упаковщика для оболочки</vt:lpstr>
      <vt:lpstr>Слайд 1</vt:lpstr>
      <vt:lpstr>ИСТОРИЯ ОТЕЧЕСТВЕННОГО ТЕЛЕВИДЕНИЯ</vt:lpstr>
      <vt:lpstr>Телевидение   второй половины 80-х годов  Телевидение периода  «перестройки» и «гласности»  </vt:lpstr>
      <vt:lpstr>Телевидение периода  «перестройки» и «гласности»  </vt:lpstr>
      <vt:lpstr>Телевидение периода  «перестройки» и «гласности»  </vt:lpstr>
      <vt:lpstr>Телевидение периода «перестройки» и «гласности».  Исторический фон 1986-1991 гг. </vt:lpstr>
      <vt:lpstr>Телевидение периода «перестройки» и «гласности».  Исторический фон 1986-1991 гг.</vt:lpstr>
      <vt:lpstr>Телевидение периода «перестройки» и «гласности».  Исторический фон 1986-1991 гг.</vt:lpstr>
      <vt:lpstr>Телевидение периода «перестройки» и «гласности».  Исторический фон 1986-1991 гг.</vt:lpstr>
      <vt:lpstr>Телевидение периода «перестройки» и «гласности».  Исторический фон 1986-1991 гг.</vt:lpstr>
      <vt:lpstr>Телевидение периода «перестройки» и «гласности».  Исторический фон 1986-1991 гг.</vt:lpstr>
      <vt:lpstr>Телевидение периода «перестройки» и «гласности».  Исторический фон 1986-1991 гг.</vt:lpstr>
      <vt:lpstr>Телевидение периода  «перестройки» и «гласности» Изменения в руководстве Гостелерадио СССР  </vt:lpstr>
      <vt:lpstr>  </vt:lpstr>
      <vt:lpstr>Телевидение периода  «перестройки» и «гласности» Новое в программах 1985 – 1991гг.</vt:lpstr>
      <vt:lpstr>Телевидение периода  «перестройки» и «гласности» </vt:lpstr>
      <vt:lpstr>Телевидение периода  «перестройки» и «гласности» Отмена глушение западных радиостанций 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Новое в программах 1985 – 1991 гг.</vt:lpstr>
      <vt:lpstr>Телевидение периода  «перестройки» и «гласности»  Новое в программах 1985 – 1991 гг.</vt:lpstr>
      <vt:lpstr>Телевидение периода  «перестройки» и «гласности» Пропагандистские компании1985 – 1991 гг.</vt:lpstr>
      <vt:lpstr>Телевидение периода  «перестройки» и «гласности» Пропагандистские компании1985 – 1991 гг.</vt:lpstr>
      <vt:lpstr>Телевидение периода  «перестройки» и «гласности» Первые независимые телекомпании1985 – 1991 г</vt:lpstr>
      <vt:lpstr>Телевидение периода  «перестройки» и «гласности» Первые независимые телекомпании1985 – 1991 г</vt:lpstr>
      <vt:lpstr>Телевидение периода  «перестройки» и «гласности» Первые независимые телекомпании1985 – 1991 г</vt:lpstr>
      <vt:lpstr>Телевидение периода  «перестройки» и «гласности» Реклама на телевидении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 Идеологическая ситуация чрезвычайно сложная Май1989 – август 1991</vt:lpstr>
      <vt:lpstr>Телевидение периода  «перестройки» и «гласности»  Идеологическая ситуация чрезвычайно сложная Май1989 – август 1991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Самое популярное…</vt:lpstr>
      <vt:lpstr>Телевидение периода  «перестройки» и «гласности» Впервые на телевидении…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Политизация страны - политизация телевизионного вещания</vt:lpstr>
      <vt:lpstr>Телевидение периода  «перестройки» и «гласности» Ликвидация Гостелерадио СССР</vt:lpstr>
      <vt:lpstr>Телевидение периода  «перестройки» и «гласности»   Весна – лето 1991 года Ново-Огарёвский процесс и его последствия  </vt:lpstr>
      <vt:lpstr>Телевидение периода  «перестройки» и «гласности»  Ново-Огарёвский процесс и его последствие </vt:lpstr>
      <vt:lpstr>Телевидение периода  «перестройки» и «гласности»  Ново-Огарёвский процесс и его последствие</vt:lpstr>
      <vt:lpstr>Телевидение периода  «перестройки» и «гласности»  Ново-Огарёвский процесс и его последствие</vt:lpstr>
      <vt:lpstr>Телевидение периода  «перестройки» и «гласности»  Ново-Огарёвский процесс и его последствие</vt:lpstr>
      <vt:lpstr>Телевидение периода  «перестройки» и «гласности»  Последние дни: августовский путч  </vt:lpstr>
      <vt:lpstr> Телевидение периода  «перестройки» и «гласности»  Последние дни: августовский путч  </vt:lpstr>
      <vt:lpstr>Слайд 55</vt:lpstr>
      <vt:lpstr>Телевидение периода  «перестройки» и «гласности»  Последние дни: августовский путч</vt:lpstr>
      <vt:lpstr>Телевидение периода  «перестройки» и «гласности»  Последние дни: августовский путч</vt:lpstr>
      <vt:lpstr>Телевидение периода  «перестройки» и «гласности»  Последние дни: августовский путч</vt:lpstr>
      <vt:lpstr>Телевидение периода  «перестройки» и «гласности»  Конец августовского  путча</vt:lpstr>
      <vt:lpstr>Телевидение периода  «перестройки» и «гласности»  Конец эпохи М.С. Горбачёва</vt:lpstr>
      <vt:lpstr>Телевидение периода  «перестройки» и «гласности»  Конец эпохи М.С. Горбачёва :после путча</vt:lpstr>
      <vt:lpstr>Телевидение периода  «перестройки» и «гласности»  Конец эпохи М.С. Горбачёва :после путча</vt:lpstr>
      <vt:lpstr>Телевидение периода  «перестройки» и «гласности»  Конец эпохи М.С. Горбачёва :после путча</vt:lpstr>
      <vt:lpstr>Телевидение после путча</vt:lpstr>
      <vt:lpstr>        Телевидение после путча Реформирование телевещания</vt:lpstr>
      <vt:lpstr>Телевидение после путча Реформирование телевещания</vt:lpstr>
      <vt:lpstr>Телевидение после путча Реформирование телевещания</vt:lpstr>
      <vt:lpstr>Телевидение после путча Реформирование телевещания</vt:lpstr>
      <vt:lpstr>     Телевидение после путча Закрытие старого и рождение нового Сентябрь 1991 – октябрь 1993</vt:lpstr>
      <vt:lpstr>Телевидение после путча Закрытие старого и рождение нового Сентябрь 1991 – октябрь 1993</vt:lpstr>
      <vt:lpstr>Телевидение после путча Закрытие старого и рождение нового Сентябрь 1991 – октябрь 1993</vt:lpstr>
      <vt:lpstr>Телевидение после путча Закрытие старого и рождение нового Сентябрь 1991 – октябрь 1993</vt:lpstr>
      <vt:lpstr>Телевидение после путча Закрытие старого и рождение нового Сентябрь 1991 – октябрь 1993</vt:lpstr>
      <vt:lpstr>Телевидение после путча Закрытие старого и рождение нового Сентябрь 1991 – октябрь 1993</vt:lpstr>
      <vt:lpstr>Обострение ситуации в стране  Создание частных телевещателей</vt:lpstr>
      <vt:lpstr>Обострение ситуации в стране  Создание частных телевещателей</vt:lpstr>
      <vt:lpstr>Обострение ситуации в стране  Создание частных телевещателей</vt:lpstr>
      <vt:lpstr>Обострение ситуации в стране  Создание частных телевещателей</vt:lpstr>
      <vt:lpstr>Телевидение в событиях 1992 – 1993 годов</vt:lpstr>
      <vt:lpstr>Телевидение в событиях 1992 – 1993 годов</vt:lpstr>
      <vt:lpstr>Российская государственная телерадиокомпания «Останкино» Последний год</vt:lpstr>
      <vt:lpstr>Российская государственная телерадиокомпания «Останкино»: акционирование  Создание ОРТ</vt:lpstr>
      <vt:lpstr>Создание ОРТ</vt:lpstr>
      <vt:lpstr>Академия российского телевидения»</vt:lpstr>
      <vt:lpstr>1994 – 2000гг.  Нестабильность в стране </vt:lpstr>
      <vt:lpstr>Всероссийская государственная телерадиовещательная компания  в конце 90-х годов</vt:lpstr>
      <vt:lpstr>Всероссийская государственная телерадиовещательная компания  в конце 90-х годов</vt:lpstr>
      <vt:lpstr>Всероссийская государственная телерадиовещательная компания  в конце 90-х годов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Григорий</dc:creator>
  <cp:lastModifiedBy>Григорий</cp:lastModifiedBy>
  <cp:revision>271</cp:revision>
  <dcterms:created xsi:type="dcterms:W3CDTF">2018-01-22T09:25:50Z</dcterms:created>
  <dcterms:modified xsi:type="dcterms:W3CDTF">2019-11-27T16:35:16Z</dcterms:modified>
</cp:coreProperties>
</file>