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87" r:id="rId5"/>
    <p:sldId id="259" r:id="rId6"/>
    <p:sldId id="262" r:id="rId7"/>
    <p:sldId id="261" r:id="rId8"/>
    <p:sldId id="260" r:id="rId9"/>
    <p:sldId id="263" r:id="rId10"/>
    <p:sldId id="264" r:id="rId11"/>
    <p:sldId id="277" r:id="rId12"/>
    <p:sldId id="278" r:id="rId13"/>
    <p:sldId id="265" r:id="rId14"/>
    <p:sldId id="266" r:id="rId15"/>
    <p:sldId id="286" r:id="rId16"/>
    <p:sldId id="268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4" r:id="rId26"/>
    <p:sldId id="276" r:id="rId27"/>
    <p:sldId id="280" r:id="rId28"/>
    <p:sldId id="279" r:id="rId29"/>
    <p:sldId id="281" r:id="rId30"/>
    <p:sldId id="282" r:id="rId31"/>
    <p:sldId id="283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ftv.msu.ru/abitur/magistratura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17248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ВСТУПИТЕЛЬНЫЕ ИСПЫТАНИЯ ТВОРЧЕСКОЙ НАПРАВЛЕННОСТИ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285728"/>
            <a:ext cx="1121664" cy="1816608"/>
          </a:xfrm>
          <a:prstGeom prst="rect">
            <a:avLst/>
          </a:prstGeom>
        </p:spPr>
      </p:pic>
      <p:pic>
        <p:nvPicPr>
          <p:cNvPr id="7" name="Рисунок 6" descr="9f0e6dd3-4972-4d4c-927e-ed84b44257b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786190"/>
            <a:ext cx="1180529" cy="11653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6"/>
            <a:ext cx="7186634" cy="4935745"/>
          </a:xfrm>
        </p:spPr>
        <p:txBody>
          <a:bodyPr>
            <a:normAutofit/>
          </a:bodyPr>
          <a:lstStyle/>
          <a:p>
            <a:r>
              <a:rPr lang="ru-RU" dirty="0" smtClean="0"/>
              <a:t>При ответе на 2 вопрос  важно показать знание  специфики </a:t>
            </a:r>
            <a:r>
              <a:rPr lang="ru-RU" dirty="0" err="1" smtClean="0"/>
              <a:t>телепроизводства</a:t>
            </a:r>
            <a:r>
              <a:rPr lang="ru-RU" dirty="0" smtClean="0"/>
              <a:t> и </a:t>
            </a:r>
            <a:r>
              <a:rPr lang="ru-RU" dirty="0" err="1" smtClean="0"/>
              <a:t>медиаиндустрии</a:t>
            </a:r>
            <a:r>
              <a:rPr lang="ru-RU" dirty="0" smtClean="0"/>
              <a:t>, имен ведущих практиков телевидения, умение разбираться в форматах и жанрах, рецензировать  кино- и </a:t>
            </a:r>
            <a:r>
              <a:rPr lang="ru-RU" dirty="0" err="1" smtClean="0"/>
              <a:t>телепродукты</a:t>
            </a:r>
            <a:r>
              <a:rPr lang="ru-RU" dirty="0" smtClean="0"/>
              <a:t> с учетом их специфики. </a:t>
            </a:r>
          </a:p>
          <a:p>
            <a:endParaRPr lang="ru-RU" dirty="0" smtClean="0"/>
          </a:p>
          <a:p>
            <a:pPr>
              <a:spcBef>
                <a:spcPts val="0"/>
              </a:spcBef>
            </a:pPr>
            <a:r>
              <a:rPr lang="ru-RU" sz="1600" dirty="0" smtClean="0"/>
              <a:t>Иностранные абитуриенты могут заменить российскую телепрограмму на аналогичную, выходящую на их национальном телевидении.</a:t>
            </a:r>
            <a:endParaRPr lang="ru-RU" sz="1600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6"/>
            <a:ext cx="7186634" cy="4935745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Задание к выполнению берется абитуриентом на странице экзамена в разделе ЭКЗАМЕН в "</a:t>
            </a:r>
            <a:r>
              <a:rPr lang="ru-RU" b="1" dirty="0" smtClean="0"/>
              <a:t>Задание и загрузка ответа</a:t>
            </a:r>
            <a:r>
              <a:rPr lang="ru-RU" dirty="0" smtClean="0"/>
              <a:t>" строго </a:t>
            </a:r>
            <a:r>
              <a:rPr lang="ru-RU" dirty="0" smtClean="0"/>
              <a:t>по </a:t>
            </a:r>
            <a:r>
              <a:rPr lang="ru-RU" dirty="0" smtClean="0"/>
              <a:t>команде экзаменатора.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6"/>
            <a:ext cx="7186634" cy="4935745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ВНИМАНИЕ! 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/>
              <a:t>Если </a:t>
            </a:r>
            <a:r>
              <a:rPr lang="ru-RU" dirty="0" smtClean="0"/>
              <a:t>абитуриент вошел в конференцию посредством </a:t>
            </a:r>
            <a:r>
              <a:rPr lang="ru-RU" dirty="0" smtClean="0">
                <a:solidFill>
                  <a:srgbClr val="FF0000"/>
                </a:solidFill>
              </a:rPr>
              <a:t>смартфона или планшета</a:t>
            </a:r>
            <a:r>
              <a:rPr lang="ru-RU" dirty="0" smtClean="0"/>
              <a:t>, для получения задания ему требуется </a:t>
            </a:r>
            <a:r>
              <a:rPr lang="ru-RU" dirty="0" smtClean="0">
                <a:solidFill>
                  <a:srgbClr val="FF0000"/>
                </a:solidFill>
              </a:rPr>
              <a:t>второе оборудование с доступом в интернет </a:t>
            </a:r>
            <a:r>
              <a:rPr lang="ru-RU" dirty="0" smtClean="0"/>
              <a:t>и открытой страницей экзамена: смартфон, планшет или компьютер.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6"/>
            <a:ext cx="7186634" cy="49357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Требования к рабочему месту  во время выполнения </a:t>
            </a:r>
            <a:r>
              <a:rPr lang="ru-RU" b="1" dirty="0" smtClean="0"/>
              <a:t>задания и правила поведения абитуриента  во время проведения экзамена</a:t>
            </a:r>
          </a:p>
          <a:p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7"/>
            <a:ext cx="7186634" cy="1928825"/>
          </a:xfrm>
        </p:spPr>
        <p:txBody>
          <a:bodyPr>
            <a:normAutofit fontScale="92500" lnSpcReduction="10000"/>
          </a:bodyPr>
          <a:lstStyle/>
          <a:p>
            <a:pPr marL="6350" indent="-6350" algn="just">
              <a:buNone/>
            </a:pPr>
            <a:r>
              <a:rPr lang="ru-RU" dirty="0" smtClean="0"/>
              <a:t>Камера </a:t>
            </a:r>
            <a:r>
              <a:rPr lang="ru-RU" dirty="0" smtClean="0"/>
              <a:t>(персонального компьютера, смартфона, планшета) должна быть расположена так, чтобы </a:t>
            </a:r>
            <a:r>
              <a:rPr lang="ru-RU" dirty="0" smtClean="0">
                <a:solidFill>
                  <a:srgbClr val="FF0000"/>
                </a:solidFill>
              </a:rPr>
              <a:t>экзаменатор видел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вас (лицо, руки) и ваш рабочий стол</a:t>
            </a:r>
            <a:r>
              <a:rPr lang="ru-RU" dirty="0" smtClean="0"/>
              <a:t>, звук включен.</a:t>
            </a:r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  <p:sp>
        <p:nvSpPr>
          <p:cNvPr id="1026" name="AutoShape 2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vazhnoznat.com/wp-content/uploads/k/krasnyi-cvet-u-muzhchin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928934"/>
            <a:ext cx="4000528" cy="2667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ttps://www.asapgerman.com/wp-content/uploads/2021/06/german-language-exam-preparation-center-in-pune.png"/>
          <p:cNvPicPr>
            <a:picLocks noChangeAspect="1" noChangeArrowheads="1"/>
          </p:cNvPicPr>
          <p:nvPr/>
        </p:nvPicPr>
        <p:blipFill>
          <a:blip r:embed="rId4" cstate="print"/>
          <a:srcRect l="19973" t="13626"/>
          <a:stretch>
            <a:fillRect/>
          </a:stretch>
        </p:blipFill>
        <p:spPr bwMode="auto">
          <a:xfrm>
            <a:off x="5000628" y="2928934"/>
            <a:ext cx="3643338" cy="2619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6"/>
            <a:ext cx="7186634" cy="1928825"/>
          </a:xfrm>
        </p:spPr>
        <p:txBody>
          <a:bodyPr>
            <a:normAutofit/>
          </a:bodyPr>
          <a:lstStyle/>
          <a:p>
            <a:pPr marL="6350" indent="-635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Неверное положение камеры</a:t>
            </a:r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  <p:sp>
        <p:nvSpPr>
          <p:cNvPr id="1026" name="AutoShape 2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vazhnoznat.com/wp-content/uploads/k/krasnyi-cvet-u-muzhchin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6" name="Picture 2" descr="https://translator-school.com/storage/blogs/November2021/02-osobennosti-xyd-perevoda.jpg"/>
          <p:cNvPicPr>
            <a:picLocks noChangeAspect="1" noChangeArrowheads="1"/>
          </p:cNvPicPr>
          <p:nvPr/>
        </p:nvPicPr>
        <p:blipFill>
          <a:blip r:embed="rId3" cstate="print"/>
          <a:srcRect l="15863" r="9580" b="40476"/>
          <a:stretch>
            <a:fillRect/>
          </a:stretch>
        </p:blipFill>
        <p:spPr bwMode="auto">
          <a:xfrm>
            <a:off x="357158" y="1714488"/>
            <a:ext cx="4163407" cy="2214578"/>
          </a:xfrm>
          <a:prstGeom prst="rect">
            <a:avLst/>
          </a:prstGeom>
          <a:noFill/>
        </p:spPr>
      </p:pic>
      <p:pic>
        <p:nvPicPr>
          <p:cNvPr id="31750" name="Picture 6" descr="https://vnnews.ru/wp-content/uploads/2022/03/a_let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86256"/>
            <a:ext cx="3390700" cy="2249529"/>
          </a:xfrm>
          <a:prstGeom prst="rect">
            <a:avLst/>
          </a:prstGeom>
          <a:noFill/>
        </p:spPr>
      </p:pic>
      <p:pic>
        <p:nvPicPr>
          <p:cNvPr id="31752" name="Picture 8" descr="https://primamedia_2537050521.s3.cloud.mts.ru/files/big/3195/3194295.jpeg?7c6e98c4328b32c0d90d842382d3b7a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714488"/>
            <a:ext cx="3652787" cy="2435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7"/>
            <a:ext cx="7186634" cy="1928825"/>
          </a:xfrm>
        </p:spPr>
        <p:txBody>
          <a:bodyPr>
            <a:normAutofit/>
          </a:bodyPr>
          <a:lstStyle/>
          <a:p>
            <a:pPr marL="6350" indent="-6350">
              <a:buNone/>
            </a:pPr>
            <a:r>
              <a:rPr lang="ru-RU" dirty="0" smtClean="0">
                <a:solidFill>
                  <a:srgbClr val="FF0000"/>
                </a:solidFill>
              </a:rPr>
              <a:t>Несоответствие требованиям </a:t>
            </a:r>
            <a:r>
              <a:rPr lang="ru-RU" dirty="0" smtClean="0"/>
              <a:t>размещения  камеры и обзора рабочего стола абитуриента может стать </a:t>
            </a:r>
            <a:r>
              <a:rPr lang="ru-RU" dirty="0" smtClean="0">
                <a:solidFill>
                  <a:srgbClr val="FF0000"/>
                </a:solidFill>
              </a:rPr>
              <a:t>поводом для удаления</a:t>
            </a:r>
            <a:r>
              <a:rPr lang="ru-RU" dirty="0" smtClean="0"/>
              <a:t> его с экзамена.</a:t>
            </a:r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  <p:sp>
        <p:nvSpPr>
          <p:cNvPr id="1026" name="AutoShape 2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vazhnoznat.com/wp-content/uploads/k/krasnyi-cvet-u-muzhchin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https://avatars.dzeninfra.ru/get-zen_doc/4426010/pub_6392d478ee1bc829b5cbe002_6392d47fee1bc829b5cbe24b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928934"/>
            <a:ext cx="471490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7"/>
            <a:ext cx="7186634" cy="1428759"/>
          </a:xfrm>
        </p:spPr>
        <p:txBody>
          <a:bodyPr>
            <a:normAutofit/>
          </a:bodyPr>
          <a:lstStyle/>
          <a:p>
            <a:pPr marL="6350" indent="-6350" algn="just">
              <a:buNone/>
            </a:pPr>
            <a:r>
              <a:rPr lang="ru-RU" dirty="0" smtClean="0"/>
              <a:t>На столе во время экзамена </a:t>
            </a:r>
            <a:r>
              <a:rPr lang="ru-RU" dirty="0" smtClean="0">
                <a:solidFill>
                  <a:srgbClr val="FF0000"/>
                </a:solidFill>
              </a:rPr>
              <a:t>не должно быть лишних  предметов</a:t>
            </a:r>
            <a:r>
              <a:rPr lang="ru-RU" dirty="0" smtClean="0"/>
              <a:t> (книг, </a:t>
            </a:r>
            <a:r>
              <a:rPr lang="ru-RU" dirty="0" err="1" smtClean="0"/>
              <a:t>гаждетов</a:t>
            </a:r>
            <a:r>
              <a:rPr lang="ru-RU" dirty="0" smtClean="0"/>
              <a:t>, средств связи, еды и т.д.).</a:t>
            </a:r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  <p:sp>
        <p:nvSpPr>
          <p:cNvPr id="1026" name="AutoShape 2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vazhnoznat.com/wp-content/uploads/k/krasnyi-cvet-u-muzhchin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 descr="https://barexamtoolbox.com/wp-content/uploads/2022/09/Tips-for-Passing-the-Bar-Exam-%E2%80%93-The-First-Tim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643182"/>
            <a:ext cx="5072098" cy="3380270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285984" y="4929198"/>
            <a:ext cx="1500198" cy="12144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2285984" y="5072074"/>
            <a:ext cx="1428760" cy="1143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857884" y="5000636"/>
            <a:ext cx="1285884" cy="1000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929322" y="5000636"/>
            <a:ext cx="1143008" cy="1143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7"/>
            <a:ext cx="7186634" cy="3857651"/>
          </a:xfrm>
        </p:spPr>
        <p:txBody>
          <a:bodyPr>
            <a:normAutofit/>
          </a:bodyPr>
          <a:lstStyle/>
          <a:p>
            <a:pPr marL="6350" indent="-6350">
              <a:buNone/>
            </a:pPr>
            <a:r>
              <a:rPr lang="ru-RU" dirty="0" smtClean="0"/>
              <a:t>На столе во время экзамена могут быть :</a:t>
            </a:r>
          </a:p>
          <a:p>
            <a:pPr marL="6350" indent="-6350"/>
            <a:r>
              <a:rPr lang="ru-RU" dirty="0" smtClean="0"/>
              <a:t>письменные принадлежности (запасные ручки 2 шт.), </a:t>
            </a:r>
          </a:p>
          <a:p>
            <a:pPr marL="6350" indent="-6350"/>
            <a:r>
              <a:rPr lang="ru-RU" dirty="0" smtClean="0"/>
              <a:t>бутылка воды объемом 0,5 литра в прозрачной таре без этикетки,</a:t>
            </a:r>
          </a:p>
          <a:p>
            <a:pPr marL="6350" indent="-6350"/>
            <a:r>
              <a:rPr lang="ru-RU" dirty="0" smtClean="0"/>
              <a:t>очки</a:t>
            </a:r>
          </a:p>
          <a:p>
            <a:pPr marL="6350" indent="-6350"/>
            <a:r>
              <a:rPr lang="ru-RU" dirty="0" smtClean="0"/>
              <a:t>лекарства при необходимости по показаниям врача.</a:t>
            </a:r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  <p:sp>
        <p:nvSpPr>
          <p:cNvPr id="1026" name="AutoShape 2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vazhnoznat.com/wp-content/uploads/k/krasnyi-cvet-u-muzhchin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7"/>
            <a:ext cx="7186634" cy="3857651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Запрещено покидать рабочее место во время выполнения задания, сканирования/фотографирования работы, а также виртуальную аудиторию конференции без разрешения экзаменатора. </a:t>
            </a:r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  <p:sp>
        <p:nvSpPr>
          <p:cNvPr id="1026" name="AutoShape 2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vazhnoznat.com/wp-content/uploads/k/krasnyi-cvet-u-muzhchin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6"/>
            <a:ext cx="7186634" cy="493574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Вступительное испытание проходит в </a:t>
            </a:r>
            <a:r>
              <a:rPr lang="ru-RU" dirty="0" smtClean="0">
                <a:solidFill>
                  <a:srgbClr val="FF0000"/>
                </a:solidFill>
              </a:rPr>
              <a:t>письменной форме</a:t>
            </a:r>
            <a:r>
              <a:rPr lang="ru-RU" dirty="0" smtClean="0"/>
              <a:t>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Продолжительность испытаний астрономических </a:t>
            </a:r>
            <a:r>
              <a:rPr lang="ru-RU" dirty="0" smtClean="0">
                <a:solidFill>
                  <a:srgbClr val="FF0000"/>
                </a:solidFill>
              </a:rPr>
              <a:t>3 часа </a:t>
            </a:r>
            <a:r>
              <a:rPr lang="ru-RU" dirty="0" smtClean="0"/>
              <a:t>с момента получения билета.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После истечения выделенного времени на ответ работа не принимается</a:t>
            </a:r>
            <a:r>
              <a:rPr lang="ru-RU" dirty="0" smtClean="0"/>
              <a:t>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Дополнительно </a:t>
            </a:r>
            <a:r>
              <a:rPr lang="ru-RU" dirty="0" smtClean="0"/>
              <a:t>выделяется </a:t>
            </a:r>
            <a:r>
              <a:rPr lang="ru-RU" b="1" dirty="0" smtClean="0"/>
              <a:t>20</a:t>
            </a:r>
            <a:r>
              <a:rPr lang="ru-RU" dirty="0" smtClean="0"/>
              <a:t> минут на обработку (сканирование, фотографирование) и загрузку </a:t>
            </a:r>
            <a:r>
              <a:rPr lang="ru-RU" dirty="0" smtClean="0"/>
              <a:t>работы. 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7"/>
            <a:ext cx="7186634" cy="3857651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Если </a:t>
            </a:r>
            <a:r>
              <a:rPr lang="ru-RU" dirty="0" smtClean="0"/>
              <a:t>у вас возникла техническая или другая проблема, и вы вышли из виртуальной аудитории, необходимо срочно  повторно подключиться по ссылке-переходу комнаты участия в экзамене. При повторной потере соединения общее время отсутствия подключения не должно превышать </a:t>
            </a:r>
            <a:r>
              <a:rPr lang="ru-RU" b="1" dirty="0" smtClean="0">
                <a:solidFill>
                  <a:srgbClr val="FF0000"/>
                </a:solidFill>
              </a:rPr>
              <a:t>15</a:t>
            </a:r>
            <a:r>
              <a:rPr lang="ru-RU" dirty="0" smtClean="0">
                <a:solidFill>
                  <a:srgbClr val="FF0000"/>
                </a:solidFill>
              </a:rPr>
              <a:t> минут </a:t>
            </a:r>
            <a:r>
              <a:rPr lang="ru-RU" dirty="0" smtClean="0"/>
              <a:t>(включая выходы в туалет). </a:t>
            </a:r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  <p:sp>
        <p:nvSpPr>
          <p:cNvPr id="1026" name="AutoShape 2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vazhnoznat.com/wp-content/uploads/k/krasnyi-cvet-u-muzhchin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7"/>
            <a:ext cx="7186634" cy="3857651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Выходит в туалет разрешено </a:t>
            </a:r>
            <a:r>
              <a:rPr lang="ru-RU" dirty="0" smtClean="0">
                <a:solidFill>
                  <a:srgbClr val="FF0000"/>
                </a:solidFill>
              </a:rPr>
              <a:t>после 1 часа </a:t>
            </a:r>
            <a:r>
              <a:rPr lang="ru-RU" dirty="0" smtClean="0"/>
              <a:t>с момента получения билета.</a:t>
            </a:r>
          </a:p>
          <a:p>
            <a:pPr lvl="0"/>
            <a:r>
              <a:rPr lang="ru-RU" dirty="0" smtClean="0"/>
              <a:t>Выход из комнаты запрещается за </a:t>
            </a:r>
            <a:r>
              <a:rPr lang="ru-RU" dirty="0" smtClean="0">
                <a:solidFill>
                  <a:srgbClr val="FF0000"/>
                </a:solidFill>
              </a:rPr>
              <a:t>40 минут</a:t>
            </a:r>
            <a:r>
              <a:rPr lang="ru-RU" dirty="0" smtClean="0"/>
              <a:t> до завершения экзамена. </a:t>
            </a:r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  <p:sp>
        <p:nvSpPr>
          <p:cNvPr id="1026" name="AutoShape 2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vazhnoznat.com/wp-content/uploads/k/krasnyi-cvet-u-muzhchin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7"/>
            <a:ext cx="7186634" cy="257176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Во время выполнения заданий абитуриентам </a:t>
            </a:r>
            <a:r>
              <a:rPr lang="ru-RU" dirty="0" smtClean="0">
                <a:solidFill>
                  <a:srgbClr val="FF0000"/>
                </a:solidFill>
              </a:rPr>
              <a:t>запрещается использовать помощь других лиц, средства связи, </a:t>
            </a:r>
            <a:r>
              <a:rPr lang="ru-RU" dirty="0" smtClean="0">
                <a:solidFill>
                  <a:srgbClr val="FF0000"/>
                </a:solidFill>
              </a:rPr>
              <a:t>наушники, фото-</a:t>
            </a:r>
            <a:r>
              <a:rPr lang="ru-RU" dirty="0" smtClean="0">
                <a:solidFill>
                  <a:srgbClr val="FF0000"/>
                </a:solidFill>
              </a:rPr>
              <a:t>, аудио- и видеоаппаратуру</a:t>
            </a:r>
            <a:r>
              <a:rPr lang="ru-RU" dirty="0" smtClean="0"/>
              <a:t>, за исключением использования их для доступа к сайту экзамена и виртуальной аудитории, а также загрузки решений и ответов на задание по окончании </a:t>
            </a:r>
            <a:r>
              <a:rPr lang="ru-RU" dirty="0" smtClean="0"/>
              <a:t>испытания. </a:t>
            </a:r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  <p:sp>
        <p:nvSpPr>
          <p:cNvPr id="1026" name="AutoShape 2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vazhnoznat.com/wp-content/uploads/k/krasnyi-cvet-u-muzhchin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https://avatars.mds.yandex.net/i?id=bb47d27e314549a13f7678c78fa65ab0b3db2d4d-9270567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000504"/>
            <a:ext cx="1785950" cy="1820077"/>
          </a:xfrm>
          <a:prstGeom prst="rect">
            <a:avLst/>
          </a:prstGeom>
          <a:noFill/>
        </p:spPr>
      </p:pic>
      <p:pic>
        <p:nvPicPr>
          <p:cNvPr id="26628" name="Picture 4" descr="https://cdn.onlinewebfonts.com/svg/download_4860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071942"/>
            <a:ext cx="1785950" cy="1785950"/>
          </a:xfrm>
          <a:prstGeom prst="rect">
            <a:avLst/>
          </a:prstGeom>
          <a:noFill/>
        </p:spPr>
      </p:pic>
      <p:pic>
        <p:nvPicPr>
          <p:cNvPr id="26630" name="Picture 6" descr="https://avrora-group.store/uploads/category/70/menu_img_50089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714752"/>
            <a:ext cx="2007084" cy="1714512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857224" y="4000504"/>
            <a:ext cx="2071702" cy="15716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428992" y="4000504"/>
            <a:ext cx="2071702" cy="15716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286512" y="3786190"/>
            <a:ext cx="2071702" cy="15716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357554" y="4000504"/>
            <a:ext cx="2214578" cy="1581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286512" y="4000504"/>
            <a:ext cx="2214578" cy="1581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785786" y="4071942"/>
            <a:ext cx="2214578" cy="1581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7"/>
            <a:ext cx="7186634" cy="3857651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Запрещается использовать </a:t>
            </a:r>
            <a:r>
              <a:rPr lang="ru-RU" dirty="0" smtClean="0">
                <a:solidFill>
                  <a:srgbClr val="FF0000"/>
                </a:solidFill>
              </a:rPr>
              <a:t>справочные материалы, письменные заметки и иные средства хранения и передачи информации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  <p:sp>
        <p:nvSpPr>
          <p:cNvPr id="1026" name="AutoShape 2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vazhnoznat.com/wp-content/uploads/k/krasnyi-cvet-u-muzhchin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7"/>
            <a:ext cx="7186634" cy="3857651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Во </a:t>
            </a:r>
            <a:r>
              <a:rPr lang="ru-RU" dirty="0" smtClean="0"/>
              <a:t>время проведения испытания абитуриентам </a:t>
            </a:r>
            <a:r>
              <a:rPr lang="ru-RU" dirty="0" smtClean="0">
                <a:solidFill>
                  <a:srgbClr val="FF0000"/>
                </a:solidFill>
              </a:rPr>
              <a:t>запрещено общение с любыми лицами</a:t>
            </a:r>
            <a:r>
              <a:rPr lang="ru-RU" dirty="0" smtClean="0"/>
              <a:t>, кроме экзаменатора (посредством </a:t>
            </a:r>
            <a:r>
              <a:rPr lang="ru-RU" dirty="0" smtClean="0"/>
              <a:t>чата </a:t>
            </a:r>
            <a:r>
              <a:rPr lang="ru-RU" dirty="0" smtClean="0"/>
              <a:t>аудитории)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Абитуриент должен обеспечить во время проведения экзамена тишину в комнате. </a:t>
            </a:r>
            <a:r>
              <a:rPr lang="ru-RU" sz="1600" dirty="0" smtClean="0"/>
              <a:t>(удалить домашних животных и маленьких детей, попросить соседей не проводить строительных работ на время проведения экзамена)</a:t>
            </a:r>
            <a:endParaRPr lang="ru-RU" sz="1600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  <p:sp>
        <p:nvSpPr>
          <p:cNvPr id="1026" name="AutoShape 2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vazhnoznat.com/wp-content/uploads/k/krasnyi-cvet-u-muzhchin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7"/>
            <a:ext cx="7186634" cy="478634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200" dirty="0" smtClean="0"/>
              <a:t>Во время экзамена абитуриент должен соблюдать  соответствующий </a:t>
            </a:r>
            <a:r>
              <a:rPr lang="ru-RU" sz="3200" dirty="0" err="1" smtClean="0"/>
              <a:t>дресс-код</a:t>
            </a:r>
            <a:r>
              <a:rPr lang="ru-RU" sz="3200" dirty="0" smtClean="0"/>
              <a:t>.</a:t>
            </a:r>
          </a:p>
          <a:p>
            <a:pPr lvl="0"/>
            <a:r>
              <a:rPr lang="ru-RU" sz="3200" dirty="0" smtClean="0">
                <a:solidFill>
                  <a:srgbClr val="FF0000"/>
                </a:solidFill>
              </a:rPr>
              <a:t>Нельзя являться на экзамен в нижнем белье, в пляжной одежде, в спецодежде. </a:t>
            </a:r>
          </a:p>
          <a:p>
            <a:pPr lvl="0"/>
            <a:r>
              <a:rPr lang="ru-RU" sz="3200" dirty="0" smtClean="0">
                <a:solidFill>
                  <a:srgbClr val="FF0000"/>
                </a:solidFill>
              </a:rPr>
              <a:t>Если у вас длинные волосы, то они должны быть убраны на затылке в пучок или в хвост.</a:t>
            </a:r>
          </a:p>
          <a:p>
            <a:pPr lvl="0"/>
            <a:r>
              <a:rPr lang="ru-RU" sz="3200" dirty="0" smtClean="0">
                <a:solidFill>
                  <a:srgbClr val="FF0000"/>
                </a:solidFill>
              </a:rPr>
              <a:t>Не допускается наличие верхней одежды, головных уборов, шарфов, палантинов и т.д.</a:t>
            </a:r>
          </a:p>
          <a:p>
            <a:pPr lvl="0"/>
            <a:r>
              <a:rPr lang="ru-RU" sz="3200" dirty="0" smtClean="0"/>
              <a:t>Стиль одежды – преимущественно деловой, </a:t>
            </a:r>
            <a:r>
              <a:rPr lang="ru-RU" sz="3200" dirty="0" smtClean="0"/>
              <a:t>но </a:t>
            </a:r>
            <a:r>
              <a:rPr lang="ru-RU" sz="3200" dirty="0" smtClean="0"/>
              <a:t>допускаются небольшие послабления в пользу повседневного </a:t>
            </a:r>
            <a:r>
              <a:rPr lang="ru-RU" sz="3200" dirty="0" smtClean="0"/>
              <a:t>стиля. </a:t>
            </a:r>
            <a:r>
              <a:rPr lang="ru-RU" sz="3200" dirty="0" smtClean="0"/>
              <a:t>Одежда должна соответствовать классическим требованиям: уместность и </a:t>
            </a:r>
            <a:r>
              <a:rPr lang="ru-RU" sz="3200" dirty="0" smtClean="0"/>
              <a:t>целесообразность.</a:t>
            </a:r>
          </a:p>
          <a:p>
            <a:pPr lvl="0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Внешний </a:t>
            </a:r>
            <a:r>
              <a:rPr lang="ru-RU" sz="3200" dirty="0" smtClean="0"/>
              <a:t>вид </a:t>
            </a:r>
            <a:r>
              <a:rPr lang="ru-RU" sz="3200" dirty="0" smtClean="0"/>
              <a:t>абитуриента </a:t>
            </a:r>
            <a:r>
              <a:rPr lang="ru-RU" sz="3200" dirty="0" smtClean="0"/>
              <a:t>должен быть опрятным и аккуратным, в спокойных или сдержанных </a:t>
            </a:r>
            <a:r>
              <a:rPr lang="ru-RU" sz="3200" dirty="0" smtClean="0"/>
              <a:t>тонах.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  <p:sp>
        <p:nvSpPr>
          <p:cNvPr id="1026" name="AutoShape 2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vazhnoznat.com/wp-content/uploads/k/krasnyi-cvet-u-muzhchin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7"/>
            <a:ext cx="7186634" cy="3857651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Во </a:t>
            </a:r>
            <a:r>
              <a:rPr lang="ru-RU" dirty="0" smtClean="0"/>
              <a:t>время выполнения работы </a:t>
            </a:r>
            <a:r>
              <a:rPr lang="ru-RU" dirty="0" smtClean="0">
                <a:solidFill>
                  <a:srgbClr val="FF0000"/>
                </a:solidFill>
              </a:rPr>
              <a:t>требования экзаменатора </a:t>
            </a:r>
            <a:r>
              <a:rPr lang="ru-RU" dirty="0" smtClean="0"/>
              <a:t>по Регламенту экзамена </a:t>
            </a:r>
            <a:r>
              <a:rPr lang="ru-RU" dirty="0" smtClean="0">
                <a:solidFill>
                  <a:srgbClr val="FF0000"/>
                </a:solidFill>
              </a:rPr>
              <a:t>являются обязательными</a:t>
            </a:r>
            <a:r>
              <a:rPr lang="ru-RU" dirty="0" smtClean="0"/>
              <a:t> для абитуриентов. Невыполнение этих требований является основанием удаления  абитуриента с экзамена и аннулирования его работы. </a:t>
            </a:r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  <p:sp>
        <p:nvSpPr>
          <p:cNvPr id="1026" name="AutoShape 2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vazhnoznat.com/wp-content/uploads/k/krasnyi-cvet-u-muzhchin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7"/>
            <a:ext cx="7186634" cy="3857651"/>
          </a:xfrm>
        </p:spPr>
        <p:txBody>
          <a:bodyPr>
            <a:normAutofit/>
          </a:bodyPr>
          <a:lstStyle/>
          <a:p>
            <a:r>
              <a:rPr lang="ru-RU" dirty="0" smtClean="0"/>
              <a:t>После команды об окончании письменной части экзамена абитуриент откладывает ручку и прекращает работу. </a:t>
            </a:r>
            <a:endParaRPr lang="ru-RU" dirty="0" smtClean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  <p:sp>
        <p:nvSpPr>
          <p:cNvPr id="1026" name="AutoShape 2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vazhnoznat.com/wp-content/uploads/k/krasnyi-cvet-u-muzhchin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7"/>
            <a:ext cx="7186634" cy="385765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 </a:t>
            </a:r>
            <a:r>
              <a:rPr lang="ru-RU" dirty="0" smtClean="0"/>
              <a:t>требованию экзаменатора каждый абитуриент </a:t>
            </a:r>
            <a:r>
              <a:rPr lang="ru-RU" dirty="0" smtClean="0">
                <a:solidFill>
                  <a:srgbClr val="FF0000"/>
                </a:solidFill>
              </a:rPr>
              <a:t>показывает</a:t>
            </a:r>
            <a:r>
              <a:rPr lang="ru-RU" dirty="0" smtClean="0"/>
              <a:t> экзаменатору через камеру </a:t>
            </a:r>
            <a:r>
              <a:rPr lang="ru-RU" dirty="0" smtClean="0">
                <a:solidFill>
                  <a:srgbClr val="FF0000"/>
                </a:solidFill>
              </a:rPr>
              <a:t>все листы своей работы </a:t>
            </a:r>
            <a:r>
              <a:rPr lang="ru-RU" dirty="0" smtClean="0"/>
              <a:t>так, чтобы было видно содержание </a:t>
            </a:r>
            <a:r>
              <a:rPr lang="ru-RU" dirty="0" smtClean="0"/>
              <a:t>листов. </a:t>
            </a:r>
          </a:p>
          <a:p>
            <a:r>
              <a:rPr lang="ru-RU" dirty="0" smtClean="0"/>
              <a:t>После </a:t>
            </a:r>
            <a:r>
              <a:rPr lang="ru-RU" dirty="0" smtClean="0"/>
              <a:t>этого сканирует/фотографирует и загружает работу на страницу экзамена в "</a:t>
            </a:r>
            <a:r>
              <a:rPr lang="ru-RU" b="1" dirty="0" smtClean="0"/>
              <a:t>Задание и загрузка ответа</a:t>
            </a:r>
            <a:r>
              <a:rPr lang="ru-RU" dirty="0" smtClean="0"/>
              <a:t>" — откуда бралось задание. </a:t>
            </a:r>
            <a:endParaRPr lang="ru-RU" dirty="0" smtClean="0"/>
          </a:p>
          <a:p>
            <a:r>
              <a:rPr lang="ru-RU" dirty="0" smtClean="0"/>
              <a:t>Принимаются </a:t>
            </a:r>
            <a:r>
              <a:rPr lang="ru-RU" dirty="0" smtClean="0"/>
              <a:t>форматы: </a:t>
            </a:r>
            <a:r>
              <a:rPr lang="ru-RU" b="1" dirty="0" smtClean="0">
                <a:solidFill>
                  <a:srgbClr val="FF0000"/>
                </a:solidFill>
              </a:rPr>
              <a:t>PDF, JPG</a:t>
            </a:r>
            <a:r>
              <a:rPr lang="ru-RU" dirty="0" smtClean="0"/>
              <a:t>. До 20 файлов по </a:t>
            </a:r>
            <a:r>
              <a:rPr lang="ru-RU" dirty="0" smtClean="0">
                <a:solidFill>
                  <a:srgbClr val="FF0000"/>
                </a:solidFill>
              </a:rPr>
              <a:t>5 МБ каждый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  <p:sp>
        <p:nvSpPr>
          <p:cNvPr id="1026" name="AutoShape 2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vazhnoznat.com/wp-content/uploads/k/krasnyi-cvet-u-muzhchin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7"/>
            <a:ext cx="7186634" cy="3857651"/>
          </a:xfrm>
        </p:spPr>
        <p:txBody>
          <a:bodyPr>
            <a:normAutofit/>
          </a:bodyPr>
          <a:lstStyle/>
          <a:p>
            <a:r>
              <a:rPr lang="ru-RU" dirty="0" smtClean="0"/>
              <a:t>После истечения времени </a:t>
            </a:r>
            <a:r>
              <a:rPr lang="ru-RU" dirty="0" smtClean="0">
                <a:solidFill>
                  <a:srgbClr val="FF0000"/>
                </a:solidFill>
              </a:rPr>
              <a:t>работы не </a:t>
            </a:r>
            <a:r>
              <a:rPr lang="ru-RU" dirty="0" smtClean="0">
                <a:solidFill>
                  <a:srgbClr val="FF0000"/>
                </a:solidFill>
              </a:rPr>
              <a:t>принимаются.</a:t>
            </a:r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  <p:sp>
        <p:nvSpPr>
          <p:cNvPr id="1026" name="AutoShape 2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vazhnoznat.com/wp-content/uploads/k/krasnyi-cvet-u-muzhchin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6"/>
            <a:ext cx="7186634" cy="493574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Письменная работа выполняется на </a:t>
            </a:r>
            <a:r>
              <a:rPr lang="ru-RU" dirty="0" smtClean="0">
                <a:solidFill>
                  <a:srgbClr val="FF0000"/>
                </a:solidFill>
              </a:rPr>
              <a:t>белых листах формат А4</a:t>
            </a:r>
            <a:r>
              <a:rPr lang="ru-RU" dirty="0" smtClean="0"/>
              <a:t>, вертикально расположения. Использование листов в линейку, клетку, с рисунками или иного цвета недопустимо.</a:t>
            </a:r>
          </a:p>
          <a:p>
            <a:endParaRPr lang="ru-RU" dirty="0" smtClean="0"/>
          </a:p>
          <a:p>
            <a:r>
              <a:rPr lang="ru-RU" dirty="0" smtClean="0"/>
              <a:t>Листы имеют </a:t>
            </a:r>
            <a:r>
              <a:rPr lang="ru-RU" dirty="0" smtClean="0">
                <a:solidFill>
                  <a:srgbClr val="FF0000"/>
                </a:solidFill>
              </a:rPr>
              <a:t>сквозную нумерацию</a:t>
            </a:r>
            <a:r>
              <a:rPr lang="ru-RU" dirty="0" smtClean="0"/>
              <a:t>, проставленную арабскими цифрами (1,2, 3,4…).</a:t>
            </a:r>
          </a:p>
          <a:p>
            <a:endParaRPr lang="ru-RU" dirty="0" smtClean="0"/>
          </a:p>
          <a:p>
            <a:r>
              <a:rPr lang="ru-RU" dirty="0" smtClean="0"/>
              <a:t>Нумерация ставится </a:t>
            </a:r>
            <a:r>
              <a:rPr lang="ru-RU" dirty="0" smtClean="0">
                <a:solidFill>
                  <a:srgbClr val="FF0000"/>
                </a:solidFill>
              </a:rPr>
              <a:t>внизу страницы.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Ответ на вопросы билета пишется </a:t>
            </a:r>
            <a:r>
              <a:rPr lang="ru-RU" dirty="0" smtClean="0"/>
              <a:t>ручкой </a:t>
            </a:r>
            <a:r>
              <a:rPr lang="ru-RU" dirty="0" smtClean="0">
                <a:solidFill>
                  <a:srgbClr val="FF0000"/>
                </a:solidFill>
              </a:rPr>
              <a:t>синего или черного </a:t>
            </a:r>
            <a:r>
              <a:rPr lang="ru-RU" dirty="0" smtClean="0">
                <a:solidFill>
                  <a:srgbClr val="FF0000"/>
                </a:solidFill>
              </a:rPr>
              <a:t>цвета</a:t>
            </a:r>
            <a:r>
              <a:rPr lang="ru-RU" dirty="0" smtClean="0"/>
              <a:t>, использование чернил другого цвета недопустимо.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</a:t>
            </a:r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7"/>
            <a:ext cx="7186634" cy="3857651"/>
          </a:xfrm>
        </p:spPr>
        <p:txBody>
          <a:bodyPr>
            <a:normAutofit/>
          </a:bodyPr>
          <a:lstStyle/>
          <a:p>
            <a:r>
              <a:rPr lang="ru-RU" dirty="0" smtClean="0"/>
              <a:t>Окончившие </a:t>
            </a:r>
            <a:r>
              <a:rPr lang="ru-RU" dirty="0" smtClean="0"/>
              <a:t>работу ранее установленного срока могут сдать ее, не дожидаясь конца экзамена. </a:t>
            </a:r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 smtClean="0"/>
              <a:t>желании сдать работу следует </a:t>
            </a:r>
            <a:r>
              <a:rPr lang="ru-RU" dirty="0" smtClean="0">
                <a:solidFill>
                  <a:srgbClr val="FF0000"/>
                </a:solidFill>
              </a:rPr>
              <a:t>написать в чат </a:t>
            </a:r>
            <a:r>
              <a:rPr lang="ru-RU" dirty="0" smtClean="0"/>
              <a:t>и </a:t>
            </a:r>
            <a:r>
              <a:rPr lang="ru-RU" dirty="0" smtClean="0"/>
              <a:t>ждать дальнейших указаний </a:t>
            </a:r>
            <a:r>
              <a:rPr lang="ru-RU" dirty="0" smtClean="0"/>
              <a:t>экзаменатора.</a:t>
            </a:r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  <p:sp>
        <p:nvSpPr>
          <p:cNvPr id="1026" name="AutoShape 2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vazhnoznat.com/wp-content/uploads/k/krasnyi-cvet-u-muzhchin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7"/>
            <a:ext cx="7186634" cy="3857651"/>
          </a:xfrm>
        </p:spPr>
        <p:txBody>
          <a:bodyPr>
            <a:normAutofit/>
          </a:bodyPr>
          <a:lstStyle/>
          <a:p>
            <a:r>
              <a:rPr lang="ru-RU" dirty="0" smtClean="0"/>
              <a:t>Оценки за экзамен абитуриент сможет узнать на сайте ВШТ в установленное комиссией время </a:t>
            </a:r>
          </a:p>
          <a:p>
            <a:r>
              <a:rPr lang="ru-RU" dirty="0" smtClean="0"/>
              <a:t>(</a:t>
            </a:r>
            <a:r>
              <a:rPr lang="ru-RU" dirty="0" smtClean="0">
                <a:solidFill>
                  <a:srgbClr val="FF0000"/>
                </a:solidFill>
              </a:rPr>
              <a:t>30 июня после 18.00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Показ работ 1 июля с 10.00 до 13.00 </a:t>
            </a:r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  <p:sp>
        <p:nvSpPr>
          <p:cNvPr id="1026" name="AutoShape 2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vazhnoznat.com/wp-content/uploads/k/krasnyi-cvet-u-muzhchin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2714620"/>
            <a:ext cx="6357982" cy="1428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Желаем успешной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сдачи экзамена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  <p:sp>
        <p:nvSpPr>
          <p:cNvPr id="1026" name="AutoShape 2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umbs.dreamstime.com/b/%D0%B7%D0%B0%D0%BA%D1%80%D1%8B%D1%82%D0%B8%D0%B5-%D1%83%D1%87%D0%B5%D0%BD%D0%B8%D0%BA%D0%B0-%D0%BD%D0%B0%D1%87%D0%B0%D0%BB%D1%8C%D0%BD%D0%BE%D0%B9-%D1%88%D0%BA%D0%BE%D0%BB%D1%8B-%D0%BF%D0%B8%D1%88%D0%B5%D1%82-%D0%B4%D0%BE%D0%BC%D0%B0%D1%88%D0%BD%D0%B5%D0%B5-%D0%B7%D0%B0%D0%B4%D0%B0%D0%BD%D0%B8%D0%B5-%D0%B8%D0%B7%D1%83%D1%87%D0%B0%D1%8F-%D0%BE%D0%BD%D0%BB%D0%B0%D0%B9%D0%BD-22694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vazhnoznat.com/wp-content/uploads/k/krasnyi-cvet-u-muzhchin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6"/>
            <a:ext cx="7186634" cy="4935745"/>
          </a:xfrm>
        </p:spPr>
        <p:txBody>
          <a:bodyPr>
            <a:normAutofit/>
          </a:bodyPr>
          <a:lstStyle/>
          <a:p>
            <a:r>
              <a:rPr lang="ru-RU" dirty="0" smtClean="0"/>
              <a:t>Заранее должен быть подготовлен титульный лист в фамилией, именем и отчеством абитуриента (строго в соответствии с паспортом)</a:t>
            </a:r>
          </a:p>
          <a:p>
            <a:r>
              <a:rPr lang="ru-RU" dirty="0" smtClean="0"/>
              <a:t>Указанием названия экзамена</a:t>
            </a:r>
          </a:p>
          <a:p>
            <a:r>
              <a:rPr lang="ru-RU" dirty="0" smtClean="0"/>
              <a:t>Даты сдачи экзамена и подпись</a:t>
            </a:r>
          </a:p>
          <a:p>
            <a:r>
              <a:rPr lang="ru-RU" dirty="0" smtClean="0"/>
              <a:t>Титульный лист можно скачать на сайте ВШТ </a:t>
            </a:r>
            <a:r>
              <a:rPr lang="en-US" sz="2200" dirty="0" smtClean="0">
                <a:hlinkClick r:id="rId2"/>
              </a:rPr>
              <a:t>https://</a:t>
            </a:r>
            <a:r>
              <a:rPr lang="en-US" sz="2200" dirty="0" smtClean="0">
                <a:hlinkClick r:id="rId2"/>
              </a:rPr>
              <a:t>ftv.msu.ru/abitur/magistratura.php</a:t>
            </a:r>
            <a:endParaRPr lang="ru-RU" sz="2200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7"/>
            <a:ext cx="7186634" cy="4857783"/>
          </a:xfrm>
        </p:spPr>
        <p:txBody>
          <a:bodyPr>
            <a:normAutofit/>
          </a:bodyPr>
          <a:lstStyle/>
          <a:p>
            <a:r>
              <a:rPr lang="ru-RU" dirty="0" smtClean="0"/>
              <a:t>Листы, подготовленные к экзамену используются для написания «Черновика» и «Чистовика». </a:t>
            </a:r>
          </a:p>
          <a:p>
            <a:r>
              <a:rPr lang="ru-RU" dirty="0" smtClean="0"/>
              <a:t>Начало каждого из разделов должно </a:t>
            </a:r>
            <a:r>
              <a:rPr lang="ru-RU" dirty="0" smtClean="0"/>
              <a:t>быть </a:t>
            </a:r>
            <a:r>
              <a:rPr lang="ru-RU" dirty="0" smtClean="0"/>
              <a:t>отмечено </a:t>
            </a:r>
            <a:r>
              <a:rPr lang="ru-RU" dirty="0" smtClean="0"/>
              <a:t>надписями </a:t>
            </a:r>
            <a:r>
              <a:rPr lang="ru-RU" dirty="0" smtClean="0"/>
              <a:t>«</a:t>
            </a:r>
            <a:r>
              <a:rPr lang="ru-RU" i="1" u="sng" dirty="0" smtClean="0"/>
              <a:t>Черновик</a:t>
            </a:r>
            <a:r>
              <a:rPr lang="ru-RU" dirty="0" smtClean="0"/>
              <a:t>» и </a:t>
            </a:r>
            <a:r>
              <a:rPr lang="ru-RU" dirty="0" smtClean="0"/>
              <a:t>«</a:t>
            </a:r>
            <a:r>
              <a:rPr lang="ru-RU" i="1" u="sng" dirty="0" smtClean="0"/>
              <a:t>Чистовик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Вопросы из билета </a:t>
            </a:r>
            <a:r>
              <a:rPr lang="ru-RU" b="1" dirty="0" smtClean="0">
                <a:solidFill>
                  <a:srgbClr val="FF0000"/>
                </a:solidFill>
              </a:rPr>
              <a:t>переписываются </a:t>
            </a:r>
            <a:r>
              <a:rPr lang="ru-RU" dirty="0" smtClean="0"/>
              <a:t>в «Черновике» и в «Чистовике» </a:t>
            </a:r>
            <a:r>
              <a:rPr lang="ru-RU" b="1" dirty="0" smtClean="0">
                <a:solidFill>
                  <a:srgbClr val="FF0000"/>
                </a:solidFill>
              </a:rPr>
              <a:t>полностью</a:t>
            </a:r>
            <a:r>
              <a:rPr lang="ru-RU" dirty="0" smtClean="0"/>
              <a:t> , так как они написаны в билете, без сокращений.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7"/>
            <a:ext cx="7186634" cy="5072097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  <p:pic>
        <p:nvPicPr>
          <p:cNvPr id="6" name="Рисунок 5" descr="лист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642918"/>
            <a:ext cx="3857652" cy="5520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6"/>
            <a:ext cx="7186634" cy="4935745"/>
          </a:xfrm>
        </p:spPr>
        <p:txBody>
          <a:bodyPr>
            <a:normAutofit/>
          </a:bodyPr>
          <a:lstStyle/>
          <a:p>
            <a:r>
              <a:rPr lang="ru-RU" dirty="0" smtClean="0"/>
              <a:t>Разрывов, рисунков, схем, иероглифов, пометок, содержащих </a:t>
            </a:r>
            <a:r>
              <a:rPr lang="ru-RU" dirty="0" smtClean="0"/>
              <a:t>личные данные </a:t>
            </a:r>
            <a:r>
              <a:rPr lang="ru-RU" dirty="0" smtClean="0"/>
              <a:t>абитуриента, в работе не должно быть.</a:t>
            </a:r>
          </a:p>
          <a:p>
            <a:pPr lvl="0"/>
            <a:r>
              <a:rPr lang="ru-RU" dirty="0" smtClean="0"/>
              <a:t>При написания ответа соблюдаются</a:t>
            </a:r>
            <a:r>
              <a:rPr lang="ru-RU" dirty="0" smtClean="0">
                <a:solidFill>
                  <a:srgbClr val="FF0000"/>
                </a:solidFill>
              </a:rPr>
              <a:t> поля </a:t>
            </a:r>
            <a:r>
              <a:rPr lang="ru-RU" dirty="0" smtClean="0"/>
              <a:t>с каждой стороны листа по </a:t>
            </a:r>
            <a:r>
              <a:rPr lang="ru-RU" dirty="0" smtClean="0">
                <a:solidFill>
                  <a:srgbClr val="FF0000"/>
                </a:solidFill>
              </a:rPr>
              <a:t>2 см</a:t>
            </a:r>
          </a:p>
          <a:p>
            <a:pPr lvl="0"/>
            <a:r>
              <a:rPr lang="ru-RU" dirty="0" smtClean="0"/>
              <a:t>Работа должна быть написана разборчивым подчерком. </a:t>
            </a:r>
            <a:r>
              <a:rPr lang="ru-RU" dirty="0" smtClean="0">
                <a:solidFill>
                  <a:srgbClr val="FF0000"/>
                </a:solidFill>
              </a:rPr>
              <a:t>Нечитаемые работы не оцениваются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6"/>
            <a:ext cx="7186634" cy="4935745"/>
          </a:xfrm>
        </p:spPr>
        <p:txBody>
          <a:bodyPr>
            <a:normAutofit/>
          </a:bodyPr>
          <a:lstStyle/>
          <a:p>
            <a:r>
              <a:rPr lang="ru-RU" dirty="0" smtClean="0"/>
              <a:t>В билете 2 вопроса. </a:t>
            </a:r>
          </a:p>
          <a:p>
            <a:r>
              <a:rPr lang="ru-RU" dirty="0" smtClean="0"/>
              <a:t>Первый вопрос – </a:t>
            </a:r>
            <a:r>
              <a:rPr lang="ru-RU" b="1" dirty="0" smtClean="0"/>
              <a:t>теоретической направленности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Второй вопрос – </a:t>
            </a:r>
            <a:r>
              <a:rPr lang="ru-RU" b="1" dirty="0" smtClean="0"/>
              <a:t>практической направленности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Ответ дается сначала на 1 вопрос, а затем на 2 вопрос. </a:t>
            </a:r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071546"/>
            <a:ext cx="7186634" cy="4935745"/>
          </a:xfrm>
        </p:spPr>
        <p:txBody>
          <a:bodyPr>
            <a:normAutofit/>
          </a:bodyPr>
          <a:lstStyle/>
          <a:p>
            <a:r>
              <a:rPr lang="ru-RU" dirty="0" smtClean="0"/>
              <a:t>При ответе на 1 вопрос  важно показать знание научной литературы по теме вопроса, основных теоретических концепции, имен ведущих теоретиков и практиков Телевидения, при необходимости продемонстрировать знание истории кино, телевидения и экранных </a:t>
            </a:r>
            <a:r>
              <a:rPr lang="ru-RU" dirty="0" err="1" smtClean="0"/>
              <a:t>медиа</a:t>
            </a:r>
            <a:r>
              <a:rPr lang="ru-RU" dirty="0" smtClean="0"/>
              <a:t>, технических аспектов кино- и </a:t>
            </a:r>
            <a:r>
              <a:rPr lang="ru-RU" dirty="0" err="1" smtClean="0"/>
              <a:t>телепроизводства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LogoHSTV текст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785818" cy="127268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8">
      <a:dk1>
        <a:sysClr val="windowText" lastClr="000000"/>
      </a:dk1>
      <a:lt1>
        <a:sysClr val="window" lastClr="FFFFFF"/>
      </a:lt1>
      <a:dk2>
        <a:srgbClr val="548DD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286</TotalTime>
  <Words>995</Words>
  <Application>Microsoft Office PowerPoint</Application>
  <PresentationFormat>Экран (4:3)</PresentationFormat>
  <Paragraphs>77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Открытая</vt:lpstr>
      <vt:lpstr>    ВСТУПИТЕЛЬНЫЕ ИСПЫТАНИЯ ТВОРЧЕСКОЙ НАПРАВЛЕННОСТИ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ВСТУПИТЕЛЬНЫЕ ИСПЫТАНИЯ ТВОРЧЕСКОЙ НАПРАВЛЕННОСТИ</dc:title>
  <dc:creator>User</dc:creator>
  <cp:lastModifiedBy>User</cp:lastModifiedBy>
  <cp:revision>30</cp:revision>
  <dcterms:created xsi:type="dcterms:W3CDTF">2023-06-23T07:47:16Z</dcterms:created>
  <dcterms:modified xsi:type="dcterms:W3CDTF">2023-06-23T12:45:14Z</dcterms:modified>
</cp:coreProperties>
</file>